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3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5" r:id="rId29"/>
    <p:sldId id="284" r:id="rId30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5/6/2019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7%D0%BE%D0%BB%D0%BE%D1%82%D0%BE_(%D0%B3%D0%B5%D1%80%D0%B0%D0%BB%D1%8C%D0%B4%D0%B8%D0%BA%D0%B0)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hyperlink" Target="https://ru.wikipedia.org/wiki/%D0%A7%D0%B5%D1%80%D0%B2%D0%BB%D0%B5%D0%BD%D1%8C" TargetMode="External"/><Relationship Id="rId4" Type="http://schemas.openxmlformats.org/officeDocument/2006/relationships/hyperlink" Target="https://ru.wikipedia.org/wiki/%D0%A1%D0%B5%D1%80%D0%B5%D0%B1%D1%80%D0%BE_(%D0%B3%D0%B5%D1%80%D0%B0%D0%BB%D1%8C%D0%B4%D0%B8%D0%BA%D0%B0)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jpe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7%D0%BE%D0%BB%D0%BE%D1%82%D0%BE%D0%B5_%D0%BA%D0%BE%D0%BB%D1%8C%D1%86%D0%BE_%D0%A0%D0%BE%D1%81%D1%81%D0%B8%D0%B8" TargetMode="External"/><Relationship Id="rId2" Type="http://schemas.openxmlformats.org/officeDocument/2006/relationships/hyperlink" Target="https://ru.wikipedia.org/wiki/%D0%92%D0%B5%D0%BB%D0%B8%D0%BA%D0%BE%D0%B5_(%D0%AF%D1%80%D0%BE%D1%81%D0%BB%D0%B0%D0%B2%D1%81%D0%BA%D0%B0%D1%8F_%D0%BE%D0%B1%D0%BB%D0%B0%D1%81%D1%82%D1%8C)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438400" y="274638"/>
            <a:ext cx="6019800" cy="1249362"/>
          </a:xfrm>
          <a:solidFill>
            <a:schemeClr val="accent6">
              <a:lumMod val="40000"/>
              <a:lumOff val="60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интеллектуальная игра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« По дороге знаний»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143000" y="1981201"/>
            <a:ext cx="7543800" cy="38862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Цель занятия</a:t>
            </a:r>
            <a:r>
              <a:rPr lang="ru-RU" dirty="0" smtClean="0">
                <a:solidFill>
                  <a:srgbClr val="C00000"/>
                </a:solidFill>
              </a:rPr>
              <a:t>:  обобщить и закрепить   знания по освоению проекта « Мои родники»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Задачи:</a:t>
            </a:r>
            <a:endParaRPr lang="ru-RU" dirty="0" smtClean="0">
              <a:solidFill>
                <a:srgbClr val="C00000"/>
              </a:solidFill>
            </a:endParaRPr>
          </a:p>
          <a:p>
            <a:pPr lvl="0"/>
            <a:r>
              <a:rPr lang="ru-RU" dirty="0" smtClean="0">
                <a:solidFill>
                  <a:srgbClr val="C00000"/>
                </a:solidFill>
              </a:rPr>
              <a:t>Создать ученикам условия для проявления своих способностей, интеллектуальных знаний, умений посредством участия в конкурсах, викторинах.</a:t>
            </a:r>
          </a:p>
          <a:p>
            <a:pPr lvl="0"/>
            <a:r>
              <a:rPr lang="ru-RU" dirty="0" smtClean="0">
                <a:solidFill>
                  <a:srgbClr val="C00000"/>
                </a:solidFill>
              </a:rPr>
              <a:t>Приобщить детей к народным традициям, к познанию культурно-исторического прошлого своего края через  игровую деятельность.</a:t>
            </a:r>
          </a:p>
          <a:p>
            <a:pPr lvl="0"/>
            <a:r>
              <a:rPr lang="ru-RU" dirty="0" smtClean="0">
                <a:solidFill>
                  <a:srgbClr val="C00000"/>
                </a:solidFill>
              </a:rPr>
              <a:t>Развивать у детей умение работать в команде, умение слушать другого человека.</a:t>
            </a:r>
          </a:p>
          <a:p>
            <a:pPr lvl="0"/>
            <a:r>
              <a:rPr lang="ru-RU" dirty="0" smtClean="0">
                <a:solidFill>
                  <a:srgbClr val="C00000"/>
                </a:solidFill>
              </a:rPr>
              <a:t>Организовать награждение победителей.</a:t>
            </a:r>
          </a:p>
          <a:p>
            <a:endParaRPr lang="ru-RU" dirty="0"/>
          </a:p>
        </p:txBody>
      </p:sp>
      <p:pic>
        <p:nvPicPr>
          <p:cNvPr id="6" name="Рисунок 5" descr="ÐÐ°ÑÑÐ¸Ð½ÐºÐ¸ Ð¿Ð¾ Ð·Ð°Ð¿ÑÐ¾ÑÑ ÐÐµÑÑÐºÐ¸Ðµ Ð³Ð°Ð´Ð¶ÐµÑÑ Ð½Ð° ÑÐµÐ¼Ñ Ð¾ÐºÐ¾Ð½ÑÐ°Ð½Ð¸Ñ ÑÑÐµÐ±Ð½Ð¾Ð³Ð¾ Ð³Ð¾Ð´Ð° Ð² Ð´Ð²Ð¸Ð¶ÐµÐ½Ð¸Ð¸ Ð´Ð»Ñ Ð¿ÑÐ¾ÐµÐºÑÐ°"/>
          <p:cNvPicPr/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2362200" cy="1523999"/>
          </a:xfrm>
          <a:prstGeom prst="flowChartAlternateProcess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7400" y="274638"/>
            <a:ext cx="5486400" cy="79216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станция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«Городок Гаврилов- Ям»</a:t>
            </a: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381000"/>
            <a:ext cx="1447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228600" y="1752600"/>
            <a:ext cx="7315200" cy="44627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Флаг и герб городского поселения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Флаг разработан на основе герба городского поселения Гаврилов-Ям.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«Прямоугольное полотнище состоит из трёх полос жёлтого, белого и жёлтого цветов.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В центре  —  гербовые фигуры: красная упряжная дуга с подвешенным к ней колокольчиком, внизу три сквозных ромба.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Конская дуга с колокольчиком указывает на историческое название города, связанное с ямщицкой деятельностью поселения, названием «Ям».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Три сквозных ромба — ткацкие челноки — символизируют промышленное производство и связь поколений: прошлое, настоящее и будущее.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В левом углу изображен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медведь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 как символ Ярославской области.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Принадлежность к Ярославской области отмечена традиционным для неё жёлтым цветом.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Жёлтый цвет (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  <a:hlinkClick r:id="rId3" tooltip="Золото (геральдика)"/>
              </a:rPr>
              <a:t>золото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) — символ прочности, богатства и величия.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Белая полоса — символ реки 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Которосль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, на берегах, которой расположен Гаврилов-Ям. Белый цвет (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  <a:hlinkClick r:id="rId4" tooltip="Серебро (геральдика)"/>
              </a:rPr>
              <a:t>серебро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) — символ совершенства,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благородства, мудрости.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  <a:hlinkClick r:id="rId5" tooltip="Червлень"/>
              </a:rPr>
              <a:t>Красный цвет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 — символ жизнеутверждающей силы,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энергии и красоты.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57400" y="1219199"/>
            <a:ext cx="548640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222222"/>
                </a:solidFill>
                <a:latin typeface="Verdana" pitchFamily="34" charset="0"/>
                <a:ea typeface="Times New Roman" pitchFamily="18" charset="0"/>
                <a:cs typeface="Arial" pitchFamily="34" charset="0"/>
              </a:rPr>
              <a:t>Флаг и герб городского поселения</a:t>
            </a:r>
            <a:endParaRPr lang="ru-RU" b="1" dirty="0" smtClean="0">
              <a:solidFill>
                <a:prstClr val="black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8" name="Рисунок 7" descr="ÐÑÐºÐ°-Ð³ÐµÑÐ± ÐÐ°Ð²ÑÐ¸Ð»Ð¾Ð²-Ð¯Ð¼Ð°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05600" y="5029200"/>
            <a:ext cx="2209800" cy="1676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1800" y="274638"/>
            <a:ext cx="5791200" cy="71596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станция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«Городок Гаврилов- Ям»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2133600"/>
            <a:ext cx="8610600" cy="4495800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pPr algn="ctr">
              <a:spcBef>
                <a:spcPts val="0"/>
              </a:spcBef>
              <a:buNone/>
            </a:pPr>
            <a:r>
              <a:rPr lang="ru-RU" dirty="0" smtClean="0">
                <a:solidFill>
                  <a:srgbClr val="002060"/>
                </a:solidFill>
              </a:rPr>
              <a:t>Немало стихов и песен сложено о нашем</a:t>
            </a:r>
          </a:p>
          <a:p>
            <a:pPr algn="ctr">
              <a:spcBef>
                <a:spcPts val="0"/>
              </a:spcBef>
              <a:buNone/>
            </a:pPr>
            <a:r>
              <a:rPr lang="ru-RU" dirty="0" smtClean="0">
                <a:solidFill>
                  <a:srgbClr val="002060"/>
                </a:solidFill>
              </a:rPr>
              <a:t> городе,  его красоте, истории 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124200" y="1066801"/>
            <a:ext cx="5638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Конкурс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: </a:t>
            </a:r>
            <a:r>
              <a:rPr lang="ru-RU" sz="3200" b="1" dirty="0" smtClean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СТИХОВ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домашнее задание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04800"/>
            <a:ext cx="2466975" cy="1847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4191000"/>
            <a:ext cx="2476191" cy="18476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/>
          <p:nvPr/>
        </p:nvPicPr>
        <p:blipFill>
          <a:blip r:embed="rId4"/>
          <a:stretch>
            <a:fillRect/>
          </a:stretch>
        </p:blipFill>
        <p:spPr>
          <a:xfrm>
            <a:off x="3276600" y="4191000"/>
            <a:ext cx="2466667" cy="18476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/>
          <p:nvPr/>
        </p:nvPicPr>
        <p:blipFill>
          <a:blip r:embed="rId5"/>
          <a:stretch>
            <a:fillRect/>
          </a:stretch>
        </p:blipFill>
        <p:spPr>
          <a:xfrm>
            <a:off x="6172200" y="4191000"/>
            <a:ext cx="2628543" cy="1828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362200" y="2133600"/>
            <a:ext cx="6629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За лучшее  исполнение стихов ( без запинки, выразительное  чтение наизусть) присуждается монета - в 3» ума», с замечаниями – в 1 « ум»</a:t>
            </a:r>
            <a:endParaRPr lang="ru-RU" sz="1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5562600" cy="56356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станция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«Городок Гаврилов- Ям»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733800" y="1143001"/>
            <a:ext cx="518160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Фото- викторина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« Улицы и достопримечательности города»</a:t>
            </a:r>
            <a:endParaRPr lang="ru-RU" sz="1600" dirty="0" smtClean="0">
              <a:solidFill>
                <a:schemeClr val="accent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 t="23711"/>
          <a:stretch>
            <a:fillRect/>
          </a:stretch>
        </p:blipFill>
        <p:spPr>
          <a:xfrm>
            <a:off x="304800" y="228600"/>
            <a:ext cx="3429000" cy="1981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57200" y="6324600"/>
            <a:ext cx="8534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Каждый полный ответ оценивается - в 2 « ума», если не полный ответ- 1«ум» </a:t>
            </a:r>
          </a:p>
        </p:txBody>
      </p:sp>
      <p:pic>
        <p:nvPicPr>
          <p:cNvPr id="7" name="Содержимое 6"/>
          <p:cNvPicPr>
            <a:picLocks/>
          </p:cNvPicPr>
          <p:nvPr/>
        </p:nvPicPr>
        <p:blipFill>
          <a:blip r:embed="rId3"/>
          <a:srcRect r="5263"/>
          <a:stretch>
            <a:fillRect/>
          </a:stretch>
        </p:blipFill>
        <p:spPr bwMode="auto">
          <a:xfrm>
            <a:off x="304800" y="2362200"/>
            <a:ext cx="1219199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4191000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Содержимое 8"/>
          <p:cNvPicPr>
            <a:picLocks noGrp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524001" y="2209800"/>
            <a:ext cx="2285999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62200" y="419100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14800" y="2209800"/>
            <a:ext cx="1981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00800" y="2286000"/>
            <a:ext cx="2286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4191000"/>
            <a:ext cx="2133600" cy="2057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58000" y="4191000"/>
            <a:ext cx="2057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5200" y="274638"/>
            <a:ext cx="4724400" cy="63976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станция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«Городок Гаврилов- Ям»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352800" y="1066800"/>
            <a:ext cx="49530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Фото- викторина  « Улицы и достопримечательности города»</a:t>
            </a:r>
            <a:endParaRPr lang="ru-RU" dirty="0" smtClean="0">
              <a:solidFill>
                <a:schemeClr val="accent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 t="23711"/>
          <a:stretch>
            <a:fillRect/>
          </a:stretch>
        </p:blipFill>
        <p:spPr>
          <a:xfrm>
            <a:off x="304800" y="228600"/>
            <a:ext cx="2971800" cy="1676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Содержимое 5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981200"/>
            <a:ext cx="1423853" cy="13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52600" y="2057400"/>
            <a:ext cx="2209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81000" y="6096000"/>
            <a:ext cx="8458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Каждый полный ответ оценивается - в 2 « ума», если не полный ответ- 1«ум» </a:t>
            </a:r>
          </a:p>
        </p:txBody>
      </p:sp>
      <p:pic>
        <p:nvPicPr>
          <p:cNvPr id="9" name="Содержимое 8"/>
          <p:cNvPicPr>
            <a:picLocks noGrp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038600" y="2057401"/>
            <a:ext cx="2209800" cy="1676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77000" y="2057400"/>
            <a:ext cx="2438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600" y="3886200"/>
            <a:ext cx="2057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8"/>
          <a:stretch>
            <a:fillRect/>
          </a:stretch>
        </p:blipFill>
        <p:spPr>
          <a:xfrm>
            <a:off x="2438400" y="3886200"/>
            <a:ext cx="2133600" cy="2133600"/>
          </a:xfrm>
          <a:prstGeom prst="rect">
            <a:avLst/>
          </a:prstGeom>
        </p:spPr>
      </p:pic>
      <p:pic>
        <p:nvPicPr>
          <p:cNvPr id="13" name="Рисунок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724400" y="3886200"/>
            <a:ext cx="2057400" cy="2133600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>
          <a:blip r:embed="rId10"/>
          <a:stretch>
            <a:fillRect/>
          </a:stretch>
        </p:blipFill>
        <p:spPr>
          <a:xfrm>
            <a:off x="7010400" y="3962400"/>
            <a:ext cx="1905000" cy="21336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1800" y="381000"/>
            <a:ext cx="5715000" cy="762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станция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«Городок Гаврилов- Ям»</a:t>
            </a:r>
            <a:endParaRPr lang="ru-RU" sz="2800" dirty="0"/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4267200" y="1295400"/>
            <a:ext cx="327660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cs typeface="Vrinda" pitchFamily="34" charset="0"/>
              </a:rPr>
              <a:t>Конкурс </a:t>
            </a:r>
            <a:r>
              <a:rPr lang="ru-RU" sz="2000" b="1" dirty="0" smtClean="0">
                <a:solidFill>
                  <a:srgbClr val="C00000"/>
                </a:solidFill>
                <a:cs typeface="Vrinda" pitchFamily="34" charset="0"/>
              </a:rPr>
              <a:t>« Блиц- опрос»</a:t>
            </a:r>
            <a:r>
              <a:rPr lang="ru-RU" sz="2000" dirty="0" smtClean="0">
                <a:solidFill>
                  <a:srgbClr val="C00000"/>
                </a:solidFill>
                <a:cs typeface="Vrinda" pitchFamily="34" charset="0"/>
              </a:rPr>
              <a:t>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1752600" y="6019800"/>
            <a:ext cx="5791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Каждый </a:t>
            </a:r>
            <a:r>
              <a:rPr lang="ru-RU" sz="14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правильный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ответ оценивается - в 2 « ума». 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Содержимое 6"/>
          <p:cNvPicPr>
            <a:picLocks noGrp="1"/>
          </p:cNvPicPr>
          <p:nvPr>
            <p:ph idx="1"/>
          </p:nvPr>
        </p:nvPicPr>
        <p:blipFill>
          <a:blip r:embed="rId2"/>
          <a:srcRect r="5263"/>
          <a:stretch>
            <a:fillRect/>
          </a:stretch>
        </p:blipFill>
        <p:spPr bwMode="auto">
          <a:xfrm>
            <a:off x="2895600" y="1295400"/>
            <a:ext cx="1122819" cy="899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81000" y="2286000"/>
            <a:ext cx="35814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b="1" dirty="0" smtClean="0">
                <a:solidFill>
                  <a:srgbClr val="7030A0"/>
                </a:solidFill>
              </a:rPr>
              <a:t>Почему у нашего города  название Гаврилов- Ям?</a:t>
            </a:r>
          </a:p>
          <a:p>
            <a:pPr marL="342900" indent="-342900"/>
            <a:r>
              <a:rPr lang="ru-RU" b="1" dirty="0" smtClean="0">
                <a:solidFill>
                  <a:srgbClr val="7030A0"/>
                </a:solidFill>
              </a:rPr>
              <a:t> 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</a:p>
          <a:p>
            <a:pPr marL="342900" indent="-342900"/>
            <a:r>
              <a:rPr lang="ru-RU" b="1" dirty="0" smtClean="0">
                <a:solidFill>
                  <a:srgbClr val="7030A0"/>
                </a:solidFill>
              </a:rPr>
              <a:t>2.Сколько музеев в городе Гаврилов-Ям? Назовите, какие…?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</a:p>
          <a:p>
            <a:pPr marL="342900" indent="-342900"/>
            <a:r>
              <a:rPr lang="ru-RU" b="1" dirty="0" smtClean="0">
                <a:solidFill>
                  <a:srgbClr val="7030A0"/>
                </a:solidFill>
              </a:rPr>
              <a:t>3. Какие былинные персонажи живут в музее Ямщика? Назовите их.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</a:p>
          <a:p>
            <a:pPr marL="342900" lvl="0" indent="-342900"/>
            <a:r>
              <a:rPr lang="ru-RU" b="1" dirty="0" smtClean="0">
                <a:solidFill>
                  <a:srgbClr val="7030A0"/>
                </a:solidFill>
              </a:rPr>
              <a:t>4. Кто был основателем здания Дворца детского творчества? </a:t>
            </a:r>
            <a:endParaRPr lang="ru-RU" dirty="0" smtClean="0">
              <a:solidFill>
                <a:srgbClr val="7030A0"/>
              </a:solidFill>
            </a:endParaRPr>
          </a:p>
        </p:txBody>
      </p:sp>
      <p:pic>
        <p:nvPicPr>
          <p:cNvPr id="9" name="Содержимое 5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48600" y="1219200"/>
            <a:ext cx="111905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4267200" y="2286000"/>
            <a:ext cx="44958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b="1" dirty="0" smtClean="0">
                <a:solidFill>
                  <a:srgbClr val="7030A0"/>
                </a:solidFill>
              </a:rPr>
              <a:t>Какое мероприятие проводится в городе Гаврилов- Ям 12 июня? </a:t>
            </a:r>
          </a:p>
          <a:p>
            <a:pPr marL="342900" indent="-342900">
              <a:buFont typeface="+mj-lt"/>
              <a:buAutoNum type="arabicPeriod"/>
            </a:pPr>
            <a:endParaRPr lang="ru-RU" b="1" dirty="0" smtClean="0">
              <a:solidFill>
                <a:srgbClr val="7030A0"/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b="1" dirty="0" smtClean="0">
                <a:solidFill>
                  <a:srgbClr val="7030A0"/>
                </a:solidFill>
              </a:rPr>
              <a:t>Какие памятники архитектуры города вы знаете? Назовите их.</a:t>
            </a:r>
          </a:p>
          <a:p>
            <a:pPr marL="342900" lvl="0" indent="-342900">
              <a:buFont typeface="+mj-lt"/>
              <a:buAutoNum type="arabicPeriod"/>
            </a:pPr>
            <a:endParaRPr lang="ru-RU" b="1" dirty="0" smtClean="0">
              <a:solidFill>
                <a:srgbClr val="7030A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b="1" dirty="0" smtClean="0">
                <a:solidFill>
                  <a:srgbClr val="7030A0"/>
                </a:solidFill>
              </a:rPr>
              <a:t>На берегах какой реки расположен город Гаврилов- Ям?</a:t>
            </a:r>
          </a:p>
          <a:p>
            <a:pPr marL="342900" indent="-342900">
              <a:buFont typeface="+mj-lt"/>
              <a:buAutoNum type="arabicPeriod"/>
            </a:pPr>
            <a:endParaRPr lang="ru-RU" b="1" dirty="0" smtClean="0">
              <a:solidFill>
                <a:srgbClr val="7030A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b="1" dirty="0" smtClean="0">
                <a:solidFill>
                  <a:srgbClr val="7030A0"/>
                </a:solidFill>
              </a:rPr>
              <a:t>Кто такая Людмила Николаева, чем она знаменита? </a:t>
            </a:r>
          </a:p>
        </p:txBody>
      </p:sp>
      <p:pic>
        <p:nvPicPr>
          <p:cNvPr id="11" name="Рисунок 10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228600"/>
            <a:ext cx="2619375" cy="1847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0800" y="274638"/>
            <a:ext cx="5486400" cy="56356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станция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«Городок Гаврилов- Ям»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1066800"/>
            <a:ext cx="8305800" cy="5334000"/>
          </a:xfrm>
          <a:solidFill>
            <a:schemeClr val="bg2"/>
          </a:solidFill>
        </p:spPr>
        <p:txBody>
          <a:bodyPr/>
          <a:lstStyle/>
          <a:p>
            <a:pPr>
              <a:buNone/>
            </a:pP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Ребята!</a:t>
            </a:r>
            <a:b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Вы успешно отвечали,</a:t>
            </a:r>
            <a:b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Город славили родной.</a:t>
            </a:r>
            <a:b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Он прекрасный, «</a:t>
            </a:r>
            <a:r>
              <a:rPr lang="ru-RU" sz="1800" dirty="0" err="1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ямщиковый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»,</a:t>
            </a:r>
            <a:b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Хлебосольный, небольшой!</a:t>
            </a: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1066800"/>
            <a:ext cx="3505200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962400" y="4419600"/>
            <a:ext cx="480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“Для России наш город – частица,</a:t>
            </a:r>
          </a:p>
          <a:p>
            <a:pPr algn="r"/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 для нас он – родительский дом.</a:t>
            </a:r>
          </a:p>
          <a:p>
            <a:pPr algn="r"/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 мы рады, что можем гордиться</a:t>
            </a:r>
          </a:p>
          <a:p>
            <a:pPr algn="r"/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Малой Родиной, где мы живем”.</a:t>
            </a:r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276600"/>
            <a:ext cx="3810000" cy="2971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33800" y="304800"/>
            <a:ext cx="5181600" cy="685800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2"/>
                </a:solidFill>
              </a:rPr>
              <a:t>станция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« </a:t>
            </a:r>
            <a:r>
              <a:rPr lang="ru-RU" sz="2800" dirty="0" err="1" smtClean="0">
                <a:solidFill>
                  <a:schemeClr val="accent2">
                    <a:lumMod val="50000"/>
                  </a:schemeClr>
                </a:solidFill>
              </a:rPr>
              <a:t>Инфознайка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»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33800" y="914400"/>
            <a:ext cx="5181600" cy="5410200"/>
          </a:xfrm>
          <a:solidFill>
            <a:schemeClr val="bg2">
              <a:lumMod val="90000"/>
            </a:schemeClr>
          </a:solidFill>
        </p:spPr>
        <p:txBody>
          <a:bodyPr>
            <a:normAutofit fontScale="32500" lnSpcReduction="20000"/>
          </a:bodyPr>
          <a:lstStyle/>
          <a:p>
            <a:endParaRPr lang="ru-RU" sz="4000" b="1" dirty="0" smtClean="0">
              <a:solidFill>
                <a:schemeClr val="accent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Настал век новых технологий</a:t>
            </a:r>
          </a:p>
          <a:p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Без них нам невозможно жить,</a:t>
            </a:r>
          </a:p>
          <a:p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Компьютер стал сейчас, так нужен,</a:t>
            </a:r>
          </a:p>
          <a:p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 ним невозможно не дружить.</a:t>
            </a:r>
          </a:p>
          <a:p>
            <a:pPr>
              <a:buNone/>
            </a:pP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 </a:t>
            </a:r>
          </a:p>
          <a:p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Насколько умная машина,</a:t>
            </a:r>
          </a:p>
          <a:p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Не прекращает удивлять,</a:t>
            </a:r>
          </a:p>
          <a:p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Совсем не требует бензина,</a:t>
            </a:r>
          </a:p>
          <a:p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Уметь лишь нужно управлять.</a:t>
            </a:r>
          </a:p>
          <a:p>
            <a:endParaRPr lang="ru-RU" sz="4000" b="1" dirty="0" smtClean="0">
              <a:solidFill>
                <a:schemeClr val="accent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Мир этих новых технологий</a:t>
            </a:r>
          </a:p>
          <a:p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Принес большой переворот,</a:t>
            </a:r>
          </a:p>
          <a:p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 них, очень много разработок -</a:t>
            </a:r>
          </a:p>
          <a:p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Полезных, нужных мы найдём.</a:t>
            </a:r>
          </a:p>
          <a:p>
            <a:pPr>
              <a:buNone/>
            </a:pP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 </a:t>
            </a:r>
          </a:p>
          <a:p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Там электронные есть книги,</a:t>
            </a:r>
          </a:p>
          <a:p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Чтоб на уроках применять,</a:t>
            </a:r>
          </a:p>
          <a:p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Что не нашёл в библиотеке,</a:t>
            </a:r>
          </a:p>
          <a:p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 них можешь просто прочитать.</a:t>
            </a:r>
          </a:p>
          <a:p>
            <a:endParaRPr lang="ru-RU" sz="4000" b="1" dirty="0" smtClean="0">
              <a:solidFill>
                <a:schemeClr val="accent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Не надо ничего бояться</a:t>
            </a:r>
          </a:p>
          <a:p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Учиться нужно нам всегда</a:t>
            </a:r>
          </a:p>
          <a:p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Смелее будем! Не теряться!</a:t>
            </a:r>
          </a:p>
          <a:p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Компьютер нам помощник? Да!</a:t>
            </a: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81000"/>
            <a:ext cx="2819400" cy="205740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495800"/>
            <a:ext cx="2524125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5029200" cy="457200"/>
          </a:xfrm>
          <a:solidFill>
            <a:schemeClr val="bg2">
              <a:lumMod val="9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chemeClr val="tx2"/>
                </a:solidFill>
              </a:rPr>
              <a:t>станция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« </a:t>
            </a:r>
            <a:r>
              <a:rPr lang="ru-RU" sz="2800" dirty="0" err="1" smtClean="0">
                <a:solidFill>
                  <a:schemeClr val="accent2">
                    <a:lumMod val="50000"/>
                  </a:schemeClr>
                </a:solidFill>
              </a:rPr>
              <a:t>Инфознайка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»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791200"/>
          </a:xfrm>
          <a:solidFill>
            <a:schemeClr val="bg2"/>
          </a:solidFill>
        </p:spPr>
        <p:txBody>
          <a:bodyPr>
            <a:noAutofit/>
          </a:bodyPr>
          <a:lstStyle/>
          <a:p>
            <a:pPr>
              <a:buNone/>
            </a:pPr>
            <a:r>
              <a:rPr lang="ru-RU" sz="12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</a:t>
            </a:r>
            <a:r>
              <a:rPr lang="ru-RU" sz="12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.Что изучает информатика?</a:t>
            </a:r>
            <a:endParaRPr lang="ru-RU" sz="1200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r>
              <a:rPr lang="ru-RU" sz="12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а) конструкцию компьютера.</a:t>
            </a:r>
          </a:p>
          <a:p>
            <a:pPr>
              <a:buNone/>
            </a:pPr>
            <a:r>
              <a:rPr lang="ru-RU" sz="12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б) способы  накопления, обработки и передачи информации с помощью технических средств.</a:t>
            </a:r>
          </a:p>
          <a:p>
            <a:pPr>
              <a:buNone/>
            </a:pPr>
            <a:r>
              <a:rPr lang="ru-RU" sz="12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в) компьютерные программы.</a:t>
            </a:r>
          </a:p>
          <a:p>
            <a:pPr>
              <a:buNone/>
            </a:pPr>
            <a:r>
              <a:rPr lang="ru-RU" sz="12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2.Современный компьютер – это:</a:t>
            </a:r>
            <a:endParaRPr lang="ru-RU" sz="1200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r>
              <a:rPr lang="ru-RU" sz="12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а) устройство для работы с текстами.</a:t>
            </a:r>
          </a:p>
          <a:p>
            <a:pPr>
              <a:buNone/>
            </a:pPr>
            <a:r>
              <a:rPr lang="ru-RU" sz="12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б) многофункциональное устройство для работы с информацией.</a:t>
            </a:r>
          </a:p>
          <a:p>
            <a:pPr>
              <a:buNone/>
            </a:pPr>
            <a:r>
              <a:rPr lang="ru-RU" sz="12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в) быстродействующее вычислительное устройство.</a:t>
            </a:r>
          </a:p>
          <a:p>
            <a:pPr>
              <a:buNone/>
            </a:pPr>
            <a:r>
              <a:rPr lang="ru-RU" sz="12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г) устройство для хранения информации</a:t>
            </a:r>
          </a:p>
          <a:p>
            <a:pPr>
              <a:buNone/>
            </a:pPr>
            <a:r>
              <a:rPr lang="ru-RU" sz="12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3.Правильный порядок выключения компьютера?</a:t>
            </a:r>
            <a:endParaRPr lang="ru-RU" sz="1200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r>
              <a:rPr lang="ru-RU" sz="12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а) Выключить экран и затем выключить системный блок.</a:t>
            </a:r>
          </a:p>
          <a:p>
            <a:pPr>
              <a:buNone/>
            </a:pPr>
            <a:r>
              <a:rPr lang="ru-RU" sz="12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б) Выключить все устройства компьютера.</a:t>
            </a:r>
          </a:p>
          <a:p>
            <a:pPr>
              <a:buNone/>
            </a:pPr>
            <a:r>
              <a:rPr lang="ru-RU" sz="12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в) Закрыть все открытые окна с помощью кнопки «Х» и затем выключить системный блок.</a:t>
            </a:r>
          </a:p>
          <a:p>
            <a:pPr>
              <a:buNone/>
            </a:pPr>
            <a:r>
              <a:rPr lang="ru-RU" sz="12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г) Выбрать команду из Главного меню «Завершение работы». Поставить флажок.</a:t>
            </a:r>
          </a:p>
          <a:p>
            <a:pPr>
              <a:buNone/>
            </a:pPr>
            <a:r>
              <a:rPr lang="ru-RU" sz="12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4.Что такое компьютерные вирусы?</a:t>
            </a:r>
            <a:endParaRPr lang="ru-RU" sz="1200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r>
              <a:rPr lang="ru-RU" sz="12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а) Программы, размножаемые самостоятельно и способные нанести вред объектам, находящимся в операционной системе и в сети.</a:t>
            </a:r>
          </a:p>
          <a:p>
            <a:pPr>
              <a:buNone/>
            </a:pPr>
            <a:r>
              <a:rPr lang="ru-RU" sz="12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б) Информация, хранящаяся на жестком или на гибком диске, но </a:t>
            </a:r>
            <a:r>
              <a:rPr lang="ru-RU" sz="1200" dirty="0" err="1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несчитываемая</a:t>
            </a:r>
            <a:r>
              <a:rPr lang="ru-RU" sz="12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оттуда.</a:t>
            </a:r>
          </a:p>
          <a:p>
            <a:pPr>
              <a:buNone/>
            </a:pPr>
            <a:r>
              <a:rPr lang="ru-RU" sz="12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в) Исчезающие без удаления и не восстанавливаемая программы, которые в конечном итоге приводят диски к непригодности.</a:t>
            </a:r>
          </a:p>
          <a:p>
            <a:pPr>
              <a:buNone/>
            </a:pPr>
            <a:r>
              <a:rPr lang="ru-RU" sz="12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г) Скрытые программы, которые невозможно уничтожить с помощью команды «Удалить».</a:t>
            </a:r>
          </a:p>
          <a:p>
            <a:pPr>
              <a:buNone/>
            </a:pPr>
            <a:r>
              <a:rPr lang="ru-RU" sz="12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5.Провайдер - это:</a:t>
            </a:r>
            <a:endParaRPr lang="ru-RU" sz="1200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r>
              <a:rPr lang="ru-RU" sz="1200" dirty="0" err="1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</a:t>
            </a:r>
            <a:r>
              <a:rPr lang="ru-RU" sz="12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) Второе название программы   "Проводник" ОС Windows'95.</a:t>
            </a:r>
          </a:p>
          <a:p>
            <a:pPr>
              <a:buNone/>
            </a:pPr>
            <a:r>
              <a:rPr lang="ru-RU" sz="12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б) Фирма, предоставляющая услуги по пользованию Интернетом;</a:t>
            </a:r>
          </a:p>
          <a:p>
            <a:pPr>
              <a:buNone/>
            </a:pPr>
            <a:r>
              <a:rPr lang="ru-RU" sz="12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в) Фирма, осуществляющая ремонт компьютеров. </a:t>
            </a:r>
            <a:endParaRPr lang="ru-RU" sz="1200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47800" y="685800"/>
            <a:ext cx="746760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 тур« Найди правильный ответ»</a:t>
            </a:r>
            <a:r>
              <a:rPr lang="ru-RU" sz="13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( из  предложенных ответов - выбрать один)</a:t>
            </a:r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 r="5263"/>
          <a:stretch>
            <a:fillRect/>
          </a:stretch>
        </p:blipFill>
        <p:spPr bwMode="auto">
          <a:xfrm>
            <a:off x="228600" y="228600"/>
            <a:ext cx="1143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343400" y="6400799"/>
            <a:ext cx="4800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За каждый правильный ответ  вручается – монета в 1 « ум»</a:t>
            </a:r>
            <a:endParaRPr lang="ru-RU" sz="1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33800" y="274638"/>
            <a:ext cx="4953000" cy="563562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станция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« </a:t>
            </a:r>
            <a:r>
              <a:rPr lang="ru-RU" sz="2800" dirty="0" err="1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Инфознайка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»</a:t>
            </a:r>
            <a:endParaRPr lang="ru-RU" sz="2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1524000"/>
            <a:ext cx="8229600" cy="5105400"/>
          </a:xfrm>
          <a:solidFill>
            <a:schemeClr val="bg2"/>
          </a:solidFill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sz="52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r>
              <a:rPr lang="ru-RU" sz="5200" b="1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 .Мультимедиа - это:</a:t>
            </a:r>
            <a:endParaRPr lang="ru-RU" sz="5200" dirty="0" smtClean="0">
              <a:solidFill>
                <a:schemeClr val="accent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r>
              <a:rPr lang="ru-RU" sz="5200" dirty="0" err="1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</a:t>
            </a:r>
            <a:r>
              <a:rPr lang="ru-RU" sz="5200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) Устройство, осуществляющее умножение;</a:t>
            </a:r>
          </a:p>
          <a:p>
            <a:pPr>
              <a:buNone/>
            </a:pPr>
            <a:r>
              <a:rPr lang="ru-RU" sz="5200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б) Аппаратные и программные средства, обеспечивающие объединение на компьютере текста, графики, анимации и звука;</a:t>
            </a:r>
          </a:p>
          <a:p>
            <a:pPr>
              <a:buNone/>
            </a:pPr>
            <a:r>
              <a:rPr lang="ru-RU" sz="5200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в) Мультипликационный фильм.</a:t>
            </a:r>
          </a:p>
          <a:p>
            <a:pPr>
              <a:buNone/>
            </a:pPr>
            <a:r>
              <a:rPr lang="ru-RU" sz="5200" b="1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7. За минимальную единицу измерения информации принят:</a:t>
            </a:r>
            <a:endParaRPr lang="ru-RU" sz="5200" dirty="0" smtClean="0">
              <a:solidFill>
                <a:schemeClr val="accent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r>
              <a:rPr lang="ru-RU" sz="5200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а) 1 Кбайт</a:t>
            </a:r>
          </a:p>
          <a:p>
            <a:pPr>
              <a:buNone/>
            </a:pPr>
            <a:r>
              <a:rPr lang="ru-RU" sz="5200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б) 1 байт</a:t>
            </a:r>
          </a:p>
          <a:p>
            <a:pPr>
              <a:buNone/>
            </a:pPr>
            <a:r>
              <a:rPr lang="ru-RU" sz="5200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в) 1 бод</a:t>
            </a:r>
          </a:p>
          <a:p>
            <a:pPr>
              <a:buNone/>
            </a:pPr>
            <a:r>
              <a:rPr lang="ru-RU" sz="5200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г) 1 бит</a:t>
            </a:r>
          </a:p>
          <a:p>
            <a:pPr>
              <a:buNone/>
            </a:pPr>
            <a:r>
              <a:rPr lang="ru-RU" sz="5200" b="1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8. Скорость передачи данных – это:</a:t>
            </a:r>
            <a:endParaRPr lang="ru-RU" sz="5200" dirty="0" smtClean="0">
              <a:solidFill>
                <a:schemeClr val="accent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r>
              <a:rPr lang="ru-RU" sz="5200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а) количество информации, передаваемой за 1 час.</a:t>
            </a:r>
          </a:p>
          <a:p>
            <a:pPr>
              <a:buNone/>
            </a:pPr>
            <a:r>
              <a:rPr lang="ru-RU" sz="5200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б) количество информации, передаваемой с одного ПК на другой.</a:t>
            </a:r>
          </a:p>
          <a:p>
            <a:pPr>
              <a:buNone/>
            </a:pPr>
            <a:r>
              <a:rPr lang="ru-RU" sz="5200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в) количество битов информации, переданных за 1 секунду.</a:t>
            </a:r>
          </a:p>
          <a:p>
            <a:pPr>
              <a:buNone/>
            </a:pPr>
            <a:r>
              <a:rPr lang="ru-RU" sz="5200" b="1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9. Драйвер - это:</a:t>
            </a:r>
            <a:endParaRPr lang="ru-RU" sz="5200" dirty="0" smtClean="0">
              <a:solidFill>
                <a:schemeClr val="accent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r>
              <a:rPr lang="ru-RU" sz="5200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а) Водитель автомобиля.</a:t>
            </a:r>
          </a:p>
          <a:p>
            <a:pPr>
              <a:buNone/>
            </a:pPr>
            <a:r>
              <a:rPr lang="ru-RU" sz="5200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б) Переводчик программы на машинный язык.</a:t>
            </a:r>
          </a:p>
          <a:p>
            <a:pPr>
              <a:buNone/>
            </a:pPr>
            <a:r>
              <a:rPr lang="ru-RU" sz="5200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в) Программа для обслуживания периферийного устройства.</a:t>
            </a:r>
          </a:p>
          <a:p>
            <a:pPr>
              <a:buNone/>
            </a:pPr>
            <a:r>
              <a:rPr lang="ru-RU" sz="5200" b="1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10. Кегль - это:</a:t>
            </a:r>
            <a:endParaRPr lang="ru-RU" sz="5200" dirty="0" smtClean="0">
              <a:solidFill>
                <a:schemeClr val="accent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r>
              <a:rPr lang="ru-RU" sz="5200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а) Точечный столбик, который надо сбить катящимся шаром (правильное название - кегля);</a:t>
            </a:r>
          </a:p>
          <a:p>
            <a:pPr>
              <a:buNone/>
            </a:pPr>
            <a:r>
              <a:rPr lang="ru-RU" sz="5200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б) Название символа "~";</a:t>
            </a:r>
          </a:p>
          <a:p>
            <a:pPr>
              <a:buNone/>
            </a:pPr>
            <a:r>
              <a:rPr lang="ru-RU" sz="5200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в) Размер шрифта.</a:t>
            </a: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28600"/>
            <a:ext cx="1524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895600" y="914401"/>
            <a:ext cx="59436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 тур« Найди правильный ответ» </a:t>
            </a:r>
          </a:p>
          <a:p>
            <a:pPr algn="ctr"/>
            <a:r>
              <a:rPr lang="ru-RU" sz="1300" i="1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 из  предложенных ответов – выбрать  один)</a:t>
            </a:r>
            <a:endParaRPr lang="ru-RU" sz="1300" dirty="0">
              <a:solidFill>
                <a:schemeClr val="accent2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33600" y="6172200"/>
            <a:ext cx="6477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За каждый правильный ответ  вручается – монета в 1 « ум»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4876800" cy="487362"/>
          </a:xfrm>
          <a:solidFill>
            <a:schemeClr val="bg2">
              <a:lumMod val="9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станция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« </a:t>
            </a:r>
            <a:r>
              <a:rPr lang="ru-RU" sz="2800" dirty="0" err="1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Инфознайка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»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71600"/>
            <a:ext cx="3276600" cy="475456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Загадка 1.                                                                                                    </a:t>
            </a:r>
            <a:endParaRPr lang="ru-RU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 зоопарке есть зайчишка,</a:t>
            </a:r>
          </a:p>
          <a:p>
            <a:pPr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 компьютера есть ... </a:t>
            </a:r>
          </a:p>
          <a:p>
            <a:pPr>
              <a:buNone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Загадка 2.</a:t>
            </a:r>
            <a:endParaRPr lang="ru-RU" dirty="0" smtClea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 теперь, друзья, загадка!</a:t>
            </a:r>
          </a:p>
          <a:p>
            <a:pPr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Что такое: рукоятка,</a:t>
            </a:r>
          </a:p>
          <a:p>
            <a:pPr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Кнопки две, курок и хвостик?</a:t>
            </a:r>
          </a:p>
          <a:p>
            <a:pPr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Ну конечно, это ... </a:t>
            </a:r>
          </a:p>
          <a:p>
            <a:pPr>
              <a:buNone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Загадка 3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pPr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Словно смелый капитан!</a:t>
            </a:r>
          </a:p>
          <a:p>
            <a:pPr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 на нём - горит экран.</a:t>
            </a:r>
          </a:p>
          <a:p>
            <a:pPr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Яркой радугой он дышит,</a:t>
            </a:r>
          </a:p>
          <a:p>
            <a:pPr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 на нём компьютер пишет</a:t>
            </a:r>
          </a:p>
          <a:p>
            <a:pPr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 рисует без запинки</a:t>
            </a:r>
          </a:p>
          <a:p>
            <a:pPr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Всевозможные картинки.</a:t>
            </a:r>
          </a:p>
          <a:p>
            <a:pPr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Наверху машины всей</a:t>
            </a:r>
          </a:p>
          <a:p>
            <a:pPr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Размещается ... </a:t>
            </a:r>
          </a:p>
          <a:p>
            <a:pPr>
              <a:buNone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Загадка 4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pPr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Около дисплея - главный блок:</a:t>
            </a:r>
          </a:p>
          <a:p>
            <a:pPr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Там бежит электроток</a:t>
            </a:r>
          </a:p>
          <a:p>
            <a:pPr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 самым важным микросхемам.</a:t>
            </a:r>
          </a:p>
          <a:p>
            <a:pPr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Этот блок зовут ... </a:t>
            </a:r>
          </a:p>
          <a:p>
            <a:pPr>
              <a:buNone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 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2057400" y="990600"/>
            <a:ext cx="533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II тур « Загадки» 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( закончи стихотворение)</a:t>
            </a: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 flipH="1">
            <a:off x="4572000" y="1371600"/>
            <a:ext cx="4343400" cy="48320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Загадка 5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По клавишам  прыг да скок -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Бе-ре-ги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но-го-ток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Раз-два и готово - отстукали слово!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Вот где пальцам физкультура, это вот - ...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Загадка 6.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В ней записаны программы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И для мамы, и для папы!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В упаковке, как конфета, быстро вертится…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Загадка 7.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И компьютеры порой говорят между собой,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Но для этого одна  им штуковина нужна.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К телефону подключил - сообщение получил!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Вещь, известная не всем! Называется ...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Загадка 8.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Для чего же этот ящик?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Он в себя бумагу тащит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И сейчас же буквы, точки,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Запятые - строчка к строчке -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Напечатает картинку  ловкий мастер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Струйный ... </a:t>
            </a:r>
          </a:p>
        </p:txBody>
      </p:sp>
      <p:pic>
        <p:nvPicPr>
          <p:cNvPr id="6" name="Рисунок 5"/>
          <p:cNvPicPr/>
          <p:nvPr/>
        </p:nvPicPr>
        <p:blipFill>
          <a:blip r:embed="rId2"/>
          <a:srcRect r="5263"/>
          <a:stretch>
            <a:fillRect/>
          </a:stretch>
        </p:blipFill>
        <p:spPr bwMode="auto">
          <a:xfrm>
            <a:off x="304800" y="228600"/>
            <a:ext cx="131331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6200" y="304800"/>
            <a:ext cx="119525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371600" y="6172200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За каждый правильный ответ  вручается – монета в 1 « ум». 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228600"/>
            <a:ext cx="6477000" cy="990600"/>
          </a:xfr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</a:rPr>
              <a:t>Путешествие в страну Знаний</a:t>
            </a:r>
            <a:endParaRPr lang="ru-RU" sz="3600" b="1" dirty="0">
              <a:solidFill>
                <a:srgbClr val="7030A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446087"/>
          </a:xfrm>
        </p:spPr>
        <p:txBody>
          <a:bodyPr>
            <a:normAutofit fontScale="92500" lnSpcReduction="20000"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                              Станции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71999" y="1535113"/>
            <a:ext cx="4114801" cy="446087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Участвуют 2 команды</a:t>
            </a:r>
            <a:endParaRPr lang="ru-RU" sz="2000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190999" cy="4495800"/>
          </a:xfrm>
        </p:spPr>
        <p:txBody>
          <a:bodyPr>
            <a:normAutofit fontScale="55000" lnSpcReduction="20000"/>
          </a:bodyPr>
          <a:lstStyle/>
          <a:p>
            <a:endParaRPr lang="ru-RU" b="1" dirty="0" smtClean="0">
              <a:solidFill>
                <a:srgbClr val="C00000"/>
              </a:solidFill>
              <a:latin typeface="Batang" pitchFamily="18" charset="-127"/>
              <a:ea typeface="Batang" pitchFamily="18" charset="-127"/>
            </a:endParaRPr>
          </a:p>
          <a:p>
            <a:r>
              <a:rPr lang="ru-RU" sz="3600" b="1" dirty="0" smtClean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>« Великие мыслители» (5а)</a:t>
            </a:r>
          </a:p>
          <a:p>
            <a:r>
              <a:rPr lang="ru-RU" sz="3600" b="1" dirty="0" smtClean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>« Знатоки» (5б)</a:t>
            </a:r>
          </a:p>
          <a:p>
            <a:endParaRPr lang="ru-RU" sz="3200" b="1" dirty="0" smtClean="0">
              <a:solidFill>
                <a:srgbClr val="C00000"/>
              </a:solidFill>
              <a:latin typeface="Batang" pitchFamily="18" charset="-127"/>
              <a:ea typeface="Batang" pitchFamily="18" charset="-127"/>
            </a:endParaRPr>
          </a:p>
          <a:p>
            <a:pPr>
              <a:buNone/>
            </a:pPr>
            <a:r>
              <a:rPr lang="ru-RU" sz="3600" dirty="0" smtClean="0">
                <a:latin typeface="Segoe Print" pitchFamily="2" charset="0"/>
              </a:rPr>
              <a:t>На станциях ждут конкурсы, викторины, игры, вопросы.</a:t>
            </a:r>
          </a:p>
          <a:p>
            <a:pPr>
              <a:buNone/>
            </a:pPr>
            <a:r>
              <a:rPr lang="ru-RU" sz="3600" dirty="0" smtClean="0">
                <a:latin typeface="Segoe Print" pitchFamily="2" charset="0"/>
              </a:rPr>
              <a:t>Ответы на вопросы будут оплачиваться   монетами  </a:t>
            </a:r>
            <a:r>
              <a:rPr lang="ru-RU" sz="3600" dirty="0" smtClean="0">
                <a:solidFill>
                  <a:srgbClr val="C00000"/>
                </a:solidFill>
                <a:latin typeface="Segoe Print" pitchFamily="2" charset="0"/>
              </a:rPr>
              <a:t>у. е.  - в умственных единицах.</a:t>
            </a:r>
          </a:p>
          <a:p>
            <a:pPr>
              <a:buNone/>
            </a:pPr>
            <a:endParaRPr lang="ru-RU" sz="3200" dirty="0" smtClean="0">
              <a:solidFill>
                <a:srgbClr val="7030A0"/>
              </a:solidFill>
              <a:latin typeface="Segoe Print" pitchFamily="2" charset="0"/>
            </a:endParaRPr>
          </a:p>
          <a:p>
            <a:pPr>
              <a:buNone/>
            </a:pP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Segoe Print" pitchFamily="2" charset="0"/>
              </a:rPr>
              <a:t>Команда, заработавшая большее количество монет, получит </a:t>
            </a:r>
            <a:r>
              <a:rPr lang="ru-RU" sz="3200" u="sng" dirty="0" smtClean="0">
                <a:solidFill>
                  <a:schemeClr val="accent2">
                    <a:lumMod val="75000"/>
                  </a:schemeClr>
                </a:solidFill>
                <a:latin typeface="Segoe Print" pitchFamily="2" charset="0"/>
              </a:rPr>
              <a:t>звание </a:t>
            </a:r>
            <a:r>
              <a:rPr lang="ru-RU" sz="3200" b="1" u="sng" dirty="0" smtClean="0">
                <a:solidFill>
                  <a:srgbClr val="C00000"/>
                </a:solidFill>
                <a:latin typeface="Segoe Print" pitchFamily="2" charset="0"/>
              </a:rPr>
              <a:t>« Умника» 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Segoe Print" pitchFamily="2" charset="0"/>
              </a:rPr>
              <a:t>и станет </a:t>
            </a:r>
            <a:r>
              <a:rPr lang="ru-RU" sz="3200" dirty="0" smtClean="0">
                <a:solidFill>
                  <a:srgbClr val="C00000"/>
                </a:solidFill>
                <a:latin typeface="Segoe Print" pitchFamily="2" charset="0"/>
              </a:rPr>
              <a:t>гражданином Страны знаний.</a:t>
            </a:r>
          </a:p>
          <a:p>
            <a:pPr>
              <a:buNone/>
            </a:pPr>
            <a:r>
              <a:rPr lang="ru-RU" sz="3200" dirty="0" smtClean="0">
                <a:latin typeface="Segoe Print" pitchFamily="2" charset="0"/>
              </a:rPr>
              <a:t> </a:t>
            </a:r>
            <a:endParaRPr lang="ru-RU" sz="3200" dirty="0">
              <a:latin typeface="Segoe Print" pitchFamily="2" charset="0"/>
            </a:endParaRPr>
          </a:p>
        </p:txBody>
      </p:sp>
      <p:pic>
        <p:nvPicPr>
          <p:cNvPr id="7" name="Рисунок 6" descr="ÐÐ°ÑÑÐ¸Ð½ÐºÐ¸ Ð¿Ð¾ Ð·Ð°Ð¿ÑÐ¾ÑÑ ÐÐ°ÑÑÐ¸Ð½ÐºÐ¸ Ð½Ð° ÑÐµÐ¼Ñ  Ð¿Ð»Ð°Ð½Ñ Ð¸ Ð³ÑÐ°ÑÐ¸ÐºÐ¸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52400"/>
            <a:ext cx="13716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Содержимое 7"/>
          <p:cNvPicPr>
            <a:picLocks noGrp="1"/>
          </p:cNvPicPr>
          <p:nvPr>
            <p:ph sz="half" idx="2"/>
          </p:nvPr>
        </p:nvPicPr>
        <p:blipFill>
          <a:blip r:embed="rId3"/>
          <a:srcRect t="13855" b="16265"/>
          <a:stretch>
            <a:fillRect/>
          </a:stretch>
        </p:blipFill>
        <p:spPr bwMode="auto">
          <a:xfrm>
            <a:off x="381000" y="1371601"/>
            <a:ext cx="2286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28600" y="2895600"/>
            <a:ext cx="4419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tang" pitchFamily="18" charset="-127"/>
                <a:ea typeface="Batang" pitchFamily="18" charset="-127"/>
                <a:cs typeface="Verdana" pitchFamily="34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Batang" pitchFamily="18" charset="-127"/>
                <a:ea typeface="Batang" pitchFamily="18" charset="-127"/>
                <a:cs typeface="Verdana" pitchFamily="34" charset="0"/>
              </a:rPr>
              <a:t>« Знатоки русского языка»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81000" y="3429000"/>
            <a:ext cx="3886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Batang" pitchFamily="18" charset="-127"/>
                <a:ea typeface="Batang" pitchFamily="18" charset="-127"/>
                <a:cs typeface="Verdana" pitchFamily="34" charset="0"/>
              </a:rPr>
              <a:t>« Городок Гаврилов-Ям»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Batang" pitchFamily="18" charset="-127"/>
              <a:ea typeface="Batang" pitchFamily="18" charset="-127"/>
              <a:cs typeface="Verdana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3401" y="3982998"/>
            <a:ext cx="3429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Batang" pitchFamily="18" charset="-127"/>
                <a:ea typeface="Batang" pitchFamily="18" charset="-127"/>
                <a:cs typeface="Verdana" pitchFamily="34" charset="0"/>
              </a:rPr>
              <a:t>«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Batang" pitchFamily="18" charset="-127"/>
                <a:ea typeface="Batang" pitchFamily="18" charset="-127"/>
                <a:cs typeface="Verdana" pitchFamily="34" charset="0"/>
              </a:rPr>
              <a:t>Инфознака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Batang" pitchFamily="18" charset="-127"/>
                <a:ea typeface="Batang" pitchFamily="18" charset="-127"/>
                <a:cs typeface="Verdana" pitchFamily="34" charset="0"/>
              </a:rPr>
              <a:t>»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Batang" pitchFamily="18" charset="-127"/>
              <a:ea typeface="Batang" pitchFamily="18" charset="-127"/>
              <a:cs typeface="Verdana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3400" y="4495800"/>
            <a:ext cx="365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Batang" pitchFamily="18" charset="-127"/>
                <a:ea typeface="Batang" pitchFamily="18" charset="-127"/>
                <a:cs typeface="Verdana" pitchFamily="34" charset="0"/>
              </a:rPr>
              <a:t>« Народная песня»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85800" y="5105400"/>
            <a:ext cx="35813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Batang" pitchFamily="18" charset="-127"/>
                <a:ea typeface="Batang" pitchFamily="18" charset="-127"/>
                <a:cs typeface="Verdana" pitchFamily="34" charset="0"/>
              </a:rPr>
              <a:t>«Остров сокровищ»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4800600" cy="487362"/>
          </a:xfrm>
          <a:solidFill>
            <a:schemeClr val="bg2">
              <a:lumMod val="9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станция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« </a:t>
            </a:r>
            <a:r>
              <a:rPr lang="ru-RU" sz="2800" dirty="0" err="1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Инфознайка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»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47800"/>
            <a:ext cx="3581400" cy="46482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lvl="0"/>
            <a:endParaRPr lang="ru-RU" sz="1300" dirty="0" smtClean="0">
              <a:solidFill>
                <a:schemeClr val="tx2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/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Неправильная запись в программе </a:t>
            </a:r>
          </a:p>
          <a:p>
            <a:pPr lvl="0"/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Ноль или единица в информатике </a:t>
            </a:r>
          </a:p>
          <a:p>
            <a:pPr lvl="0"/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Специальная программа, выполняющая нежелательные для пользователя действия на компьютере </a:t>
            </a:r>
          </a:p>
          <a:p>
            <a:pPr lvl="0"/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Строго определенная последовательность действий при решении задачи </a:t>
            </a:r>
          </a:p>
          <a:p>
            <a:pPr lvl="0"/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Как называется человек - фанат компьютерных игр </a:t>
            </a:r>
          </a:p>
          <a:p>
            <a:pPr lvl="0"/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Графический способ представления информации </a:t>
            </a:r>
          </a:p>
          <a:p>
            <a:pPr lvl="0"/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Так называют специалистов в своей области </a:t>
            </a:r>
          </a:p>
          <a:p>
            <a:pPr lvl="0"/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Алгоритм, записанный на языке программирования </a:t>
            </a:r>
          </a:p>
          <a:p>
            <a:pPr lvl="0"/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Знак, используемый для отделения целой части от дробной в информатике </a:t>
            </a:r>
          </a:p>
          <a:p>
            <a:pPr>
              <a:buNone/>
            </a:pPr>
            <a:endParaRPr lang="ru-RU" sz="1300" dirty="0"/>
          </a:p>
        </p:txBody>
      </p:sp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1981200" y="914400"/>
            <a:ext cx="4953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III тур « Эрудит»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ru-RU" sz="1600" i="0" u="none" strike="noStrike" cap="none" normalizeH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(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ответить на вопросы)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4876800" y="1524000"/>
            <a:ext cx="3581400" cy="44196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3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Многократно повторяющаяся часть программы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Небольшая программа, которая может приписывать себя к другим программам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Последовательность действий , повторяющихся в цикле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Взломщик компьютерных программ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Популярный среди школьников вид компьютерных программ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Состояние, в котором включенный компьютер не реагирует на действия пользователя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Как на компьютерном жаргоне называется совокупность аппаратных средств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Всемирная глобальная сеть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Карманное вычислительное устройство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3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/>
          <a:srcRect r="5263"/>
          <a:stretch>
            <a:fillRect/>
          </a:stretch>
        </p:blipFill>
        <p:spPr bwMode="auto">
          <a:xfrm>
            <a:off x="304800" y="228600"/>
            <a:ext cx="131331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7600" y="381000"/>
            <a:ext cx="119525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676400" y="6172200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За каждый правильный ответ  вручается – монета в 1 « ум». 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19400" y="274638"/>
            <a:ext cx="5867400" cy="56356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станция</a:t>
            </a:r>
            <a:r>
              <a:rPr lang="ru-RU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« Народная песня»</a:t>
            </a:r>
            <a:endParaRPr lang="ru-RU" sz="2800" dirty="0">
              <a:solidFill>
                <a:schemeClr val="accent3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28600"/>
            <a:ext cx="2143125" cy="214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19400" y="990600"/>
            <a:ext cx="5867400" cy="160043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Рада я гостям, как добрым вестям!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Всех привечаю, душевно встречаю!                                 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Ведь, там, где песня льётся,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Там  легче и живётся.</a:t>
            </a:r>
            <a:endParaRPr lang="ru-RU" sz="1400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Сейчас, мы вместе вспомним,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Что такое народная песня? 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Содержание и жанры народных песен?</a:t>
            </a:r>
          </a:p>
        </p:txBody>
      </p:sp>
      <p:pic>
        <p:nvPicPr>
          <p:cNvPr id="6" name="Содержимое 5"/>
          <p:cNvPicPr>
            <a:picLocks noGrp="1"/>
          </p:cNvPicPr>
          <p:nvPr>
            <p:ph idx="1"/>
          </p:nvPr>
        </p:nvPicPr>
        <p:blipFill>
          <a:blip r:embed="rId3"/>
          <a:srcRect t="34021" b="8247"/>
          <a:stretch>
            <a:fillRect/>
          </a:stretch>
        </p:blipFill>
        <p:spPr bwMode="auto">
          <a:xfrm>
            <a:off x="381000" y="2667000"/>
            <a:ext cx="2895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/>
          <a:stretch>
            <a:fillRect/>
          </a:stretch>
        </p:blipFill>
        <p:spPr>
          <a:xfrm>
            <a:off x="381000" y="4114800"/>
            <a:ext cx="2895600" cy="2286000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9001" y="2743200"/>
            <a:ext cx="5257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12"/>
          <p:cNvSpPr>
            <a:spLocks noChangeArrowheads="1"/>
          </p:cNvSpPr>
          <p:nvPr/>
        </p:nvSpPr>
        <p:spPr bwMode="auto">
          <a:xfrm flipH="1">
            <a:off x="1752599" y="609600"/>
            <a:ext cx="457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2" name="Rectangle 18"/>
          <p:cNvSpPr>
            <a:spLocks noChangeArrowheads="1"/>
          </p:cNvSpPr>
          <p:nvPr/>
        </p:nvSpPr>
        <p:spPr bwMode="auto">
          <a:xfrm>
            <a:off x="3505200" y="5486400"/>
            <a:ext cx="5181600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</a:t>
            </a:r>
            <a:r>
              <a:rPr kumimoji="0" lang="ru-RU" sz="1600" b="1" i="1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Колыбельные   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Хороводные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600" b="1" i="1" dirty="0" smtClean="0">
                <a:solidFill>
                  <a:schemeClr val="accent4">
                    <a:lumMod val="50000"/>
                  </a:schemeClr>
                </a:solidFill>
                <a:latin typeface="Calibri" pitchFamily="34" charset="0"/>
                <a:cs typeface="Times New Roman" pitchFamily="18" charset="0"/>
              </a:rPr>
              <a:t>                Обрядовые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0400" y="274638"/>
            <a:ext cx="5486400" cy="63976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станция</a:t>
            </a:r>
            <a:r>
              <a:rPr lang="ru-RU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« Народная песня»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3400" y="2286000"/>
            <a:ext cx="3505200" cy="434340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lvl="0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Песня, в которой упоминается нежилая часть деревенского дома, примыкающая к его жилой части и используемая для хозяйственных нужд. </a:t>
            </a:r>
          </a:p>
          <a:p>
            <a:pPr lvl="0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Песня о национальной русской зимней обуви, свалянной из овечьей шерсти.</a:t>
            </a:r>
          </a:p>
          <a:p>
            <a:pPr lvl="0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Песня, известная ласковым обращением к срубленному стволу дерева, в исполнении Фёдора Ивановича Шаляпина. </a:t>
            </a:r>
          </a:p>
          <a:p>
            <a:pPr lvl="0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Песня, в которой упоминается крупный город России на левом возвышенном берегу реки Волга. </a:t>
            </a:r>
          </a:p>
          <a:p>
            <a:pPr lvl="0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Песня о паре домашних длинношеих птиц различной окраски, отличающихся веселым характером.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124200" y="914400"/>
            <a:ext cx="5715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Конкурс 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«Калейдоскоп народных песен»</a:t>
            </a:r>
          </a:p>
          <a:p>
            <a:r>
              <a:rPr lang="ru-RU" sz="1600" dirty="0" smtClean="0">
                <a:solidFill>
                  <a:srgbClr val="002060"/>
                </a:solidFill>
              </a:rPr>
              <a:t>Даётся определение русской народной песне, </a:t>
            </a:r>
          </a:p>
          <a:p>
            <a:r>
              <a:rPr lang="ru-RU" sz="1600" dirty="0" smtClean="0">
                <a:solidFill>
                  <a:srgbClr val="002060"/>
                </a:solidFill>
              </a:rPr>
              <a:t> надо отгадать название песни. Можно  в качестве </a:t>
            </a:r>
          </a:p>
          <a:p>
            <a:r>
              <a:rPr lang="ru-RU" sz="1600" dirty="0" smtClean="0">
                <a:solidFill>
                  <a:srgbClr val="002060"/>
                </a:solidFill>
              </a:rPr>
              <a:t>ответа  исполнить по 4 первых песенных строки .</a:t>
            </a:r>
            <a:r>
              <a:rPr lang="ru-RU" sz="16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1600" b="1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4419600" y="2286000"/>
            <a:ext cx="4495800" cy="37548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Песня - обращение к состоянию атмосферного воздуха, при котором замерзает вода, а градусник опускается ниже нуля.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Песня, в которой упоминается огородное строение, где русский человек может помыться, подвергаясь активному воздействию жары и пара.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Песня о мелких торговцах, развозивших по деревням разные товары, необходимые в крестьянском быту.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Песня о том, как на равнине, поросшей травянистой растительностью при полном отсутствии деревьев, замерзает человек, занимающийся перевозками на гужевом транспорте.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Песня, в которой упоминается шум болотного дудчатого коленчатого растения.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52400"/>
            <a:ext cx="2143125" cy="190499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343400" y="6172200"/>
            <a:ext cx="457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Правильный ответ   – монета в 1 « ум»</a:t>
            </a:r>
            <a:endParaRPr lang="ru-RU" sz="14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 cstate="print"/>
          <a:srcRect r="5263"/>
          <a:stretch>
            <a:fillRect/>
          </a:stretch>
        </p:blipFill>
        <p:spPr bwMode="auto">
          <a:xfrm>
            <a:off x="0" y="1676400"/>
            <a:ext cx="838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00" y="1447800"/>
            <a:ext cx="902427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0" y="274638"/>
            <a:ext cx="5257800" cy="71596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станция</a:t>
            </a:r>
            <a:r>
              <a:rPr lang="ru-RU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« Народная песня»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124200" y="1295401"/>
            <a:ext cx="5867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Конкурс: 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« Частушек»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-  домашнее задание</a:t>
            </a:r>
          </a:p>
        </p:txBody>
      </p:sp>
      <p:pic>
        <p:nvPicPr>
          <p:cNvPr id="5" name="Рисуно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533400" y="304800"/>
            <a:ext cx="2590505" cy="2133600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048000" y="1905000"/>
            <a:ext cx="5943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ЧАСТУШКА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– короткая </a:t>
            </a:r>
            <a:r>
              <a:rPr lang="ru-RU" b="1" dirty="0" smtClean="0">
                <a:solidFill>
                  <a:srgbClr val="002060"/>
                </a:solidFill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припевка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( обычно 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4-х строчная),   рифмованная, исполняющаяся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в быстром темпе.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Segoe Print" pitchFamily="2" charset="0"/>
              <a:cs typeface="Arial" pitchFamily="34" charset="0"/>
            </a:endParaRPr>
          </a:p>
        </p:txBody>
      </p:sp>
      <p:pic>
        <p:nvPicPr>
          <p:cNvPr id="8" name="Содержимое 7"/>
          <p:cNvPicPr>
            <a:picLocks noGrp="1"/>
          </p:cNvPicPr>
          <p:nvPr>
            <p:ph idx="1"/>
          </p:nvPr>
        </p:nvPicPr>
        <p:blipFill>
          <a:blip r:embed="rId3"/>
          <a:srcRect r="5263"/>
          <a:stretch>
            <a:fillRect/>
          </a:stretch>
        </p:blipFill>
        <p:spPr bwMode="auto">
          <a:xfrm>
            <a:off x="609600" y="2971800"/>
            <a:ext cx="1219200" cy="91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15200" y="2819400"/>
            <a:ext cx="1143000" cy="83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3048000" y="3244334"/>
            <a:ext cx="304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Segoe Print" pitchFamily="2" charset="0"/>
              </a:rPr>
              <a:t>Слушаем команды</a:t>
            </a:r>
            <a:endParaRPr lang="ru-RU" b="1" dirty="0">
              <a:solidFill>
                <a:srgbClr val="C00000"/>
              </a:solidFill>
              <a:latin typeface="Segoe Print" pitchFamily="2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5"/>
          <a:stretch>
            <a:fillRect/>
          </a:stretch>
        </p:blipFill>
        <p:spPr>
          <a:xfrm>
            <a:off x="457200" y="4191000"/>
            <a:ext cx="2343150" cy="1752600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6"/>
          <a:stretch>
            <a:fillRect/>
          </a:stretch>
        </p:blipFill>
        <p:spPr>
          <a:xfrm>
            <a:off x="5943600" y="3962400"/>
            <a:ext cx="2457450" cy="1981200"/>
          </a:xfrm>
          <a:prstGeom prst="rect">
            <a:avLst/>
          </a:prstGeom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28600" y="6019800"/>
            <a:ext cx="8763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Оценивается массовость и артистичность исполнения – 3 « ума» или 1 -2 « ума»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33800" y="274638"/>
            <a:ext cx="4953000" cy="48736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станция</a:t>
            </a:r>
            <a:r>
              <a:rPr lang="ru-RU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« Народная песня»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3400" y="2590800"/>
            <a:ext cx="2971800" cy="3810000"/>
          </a:xfrm>
          <a:solidFill>
            <a:schemeClr val="bg2"/>
          </a:solidFill>
        </p:spPr>
        <p:txBody>
          <a:bodyPr>
            <a:normAutofit fontScale="2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56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Шли сорок мышей, несли сорок грошей.  Две мыши поплоше несли по две гроши.</a:t>
            </a:r>
          </a:p>
          <a:p>
            <a:pPr marL="514350" indent="-514350">
              <a:buFont typeface="+mj-lt"/>
              <a:buAutoNum type="arabicPeriod"/>
            </a:pPr>
            <a:endParaRPr lang="ru-RU" sz="5600" b="1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56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Свинья </a:t>
            </a:r>
            <a:r>
              <a:rPr lang="ru-RU" sz="5600" b="1" dirty="0" err="1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белорыла</a:t>
            </a:r>
            <a:r>
              <a:rPr lang="ru-RU" sz="56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тупорыла, весь двор перерыла. </a:t>
            </a:r>
          </a:p>
          <a:p>
            <a:pPr marL="514350" indent="-514350">
              <a:buFont typeface="+mj-lt"/>
              <a:buAutoNum type="arabicPeriod"/>
            </a:pPr>
            <a:endParaRPr lang="ru-RU" sz="5600" b="1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56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У нас на дворе-подворье погода </a:t>
            </a:r>
            <a:r>
              <a:rPr lang="ru-RU" sz="5600" b="1" dirty="0" err="1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размокропогодилась</a:t>
            </a:r>
            <a:endParaRPr lang="ru-RU" sz="5600" b="1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sz="5600" b="1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56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На </a:t>
            </a:r>
            <a:r>
              <a:rPr lang="ru-RU" sz="5600" b="1" dirty="0" err="1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семеры</a:t>
            </a:r>
            <a:r>
              <a:rPr lang="ru-RU" sz="56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сани, по семеро в сани.</a:t>
            </a:r>
          </a:p>
          <a:p>
            <a:pPr marL="514350" indent="-514350">
              <a:buFont typeface="+mj-lt"/>
              <a:buAutoNum type="arabicPeriod"/>
            </a:pPr>
            <a:endParaRPr lang="ru-RU" sz="5600" b="1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56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Стоит поп на копне, колпак на попе. Копна — под попом, поп — под колпаком.</a:t>
            </a: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ru-RU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ru-RU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4114800" y="990600"/>
            <a:ext cx="411480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КОНКУРС:  «СКОРОГОВОРОК»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 b="12887"/>
          <a:stretch>
            <a:fillRect/>
          </a:stretch>
        </p:blipFill>
        <p:spPr bwMode="auto">
          <a:xfrm>
            <a:off x="3733800" y="2209800"/>
            <a:ext cx="2590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352800" y="1600201"/>
            <a:ext cx="5562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Segoe Print" pitchFamily="2" charset="0"/>
              </a:rPr>
              <a:t>Участвуют </a:t>
            </a:r>
            <a:r>
              <a:rPr lang="ru-RU" b="1" dirty="0" smtClean="0">
                <a:solidFill>
                  <a:srgbClr val="C00000"/>
                </a:solidFill>
                <a:latin typeface="Segoe Print" pitchFamily="2" charset="0"/>
              </a:rPr>
              <a:t>5 участников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Segoe Print" pitchFamily="2" charset="0"/>
              </a:rPr>
              <a:t>команды, поочередно читают по одной скороговорке. 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Segoe Print" pitchFamily="2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/>
          <a:srcRect l="27976" r="31250"/>
          <a:stretch>
            <a:fillRect/>
          </a:stretch>
        </p:blipFill>
        <p:spPr bwMode="auto">
          <a:xfrm>
            <a:off x="4495800" y="4419600"/>
            <a:ext cx="13049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4" cstate="print"/>
          <a:srcRect l="4489" t="8609" r="3538" b="13686"/>
          <a:stretch>
            <a:fillRect/>
          </a:stretch>
        </p:blipFill>
        <p:spPr bwMode="auto">
          <a:xfrm>
            <a:off x="381000" y="304800"/>
            <a:ext cx="2819400" cy="1962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868" name="Rectangle 4"/>
          <p:cNvSpPr>
            <a:spLocks noChangeArrowheads="1"/>
          </p:cNvSpPr>
          <p:nvPr/>
        </p:nvSpPr>
        <p:spPr bwMode="auto">
          <a:xfrm flipH="1">
            <a:off x="6324600" y="2590801"/>
            <a:ext cx="2667000" cy="353943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lang="ru-RU" sz="14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Три корабля лавировали, да не вылавировали.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4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Два дровосека, два дроворуба, два дровокола.</a:t>
            </a:r>
            <a:br>
              <a:rPr lang="ru-RU" sz="14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ru-RU" sz="1400" b="1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4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Летят три пичужки через три пусты избушки.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ru-RU" sz="1400" b="1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4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Стоит копна с </a:t>
            </a:r>
            <a:r>
              <a:rPr lang="ru-RU" sz="1400" b="1" dirty="0" err="1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подприкопёночком</a:t>
            </a:r>
            <a:endParaRPr lang="ru-RU" sz="1400" b="1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ru-RU" sz="1400" b="1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4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 быка губа тупа. Бык, бык, </a:t>
            </a:r>
            <a:r>
              <a:rPr lang="ru-RU" sz="1400" b="1" dirty="0" err="1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тупогуб</a:t>
            </a:r>
            <a:r>
              <a:rPr lang="ru-RU" sz="14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429000" y="6248400"/>
            <a:ext cx="5562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Оценивается чёткость и быстрота произношения - 1 « ум»</a:t>
            </a:r>
            <a:endParaRPr lang="ru-RU" sz="1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0" y="274638"/>
            <a:ext cx="5638800" cy="63976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станция</a:t>
            </a:r>
            <a:r>
              <a:rPr lang="ru-RU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« Народная песня»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00400" y="1143000"/>
            <a:ext cx="5486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Конкурс:  « Народная мудрость»</a:t>
            </a:r>
            <a:r>
              <a:rPr lang="ru-RU" dirty="0" smtClean="0"/>
              <a:t> 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 (на знание пословиц о народной песне)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 b="9278"/>
          <a:stretch>
            <a:fillRect/>
          </a:stretch>
        </p:blipFill>
        <p:spPr bwMode="auto">
          <a:xfrm>
            <a:off x="228600" y="304800"/>
            <a:ext cx="2667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304800" y="3200400"/>
            <a:ext cx="3200400" cy="28007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Segoe Print" pitchFamily="2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Пословица – это краткое, точное, образное выражение.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Segoe Print" pitchFamily="2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В пословицах заключена народная мудрость.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Segoe Print" pitchFamily="2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Пословица наставляет, учит, предостерегает,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Segoe Print" pitchFamily="2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сочувствует, высмеивает человеческие пороки.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Segoe Print" pitchFamily="2" charset="0"/>
              <a:cs typeface="Arial" pitchFamily="34" charset="0"/>
            </a:endParaRPr>
          </a:p>
        </p:txBody>
      </p:sp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2895600" y="1905000"/>
            <a:ext cx="6096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egoe Print" pitchFamily="2" charset="0"/>
                <a:ea typeface="Times New Roman" pitchFamily="18" charset="0"/>
                <a:cs typeface="Arial" pitchFamily="34" charset="0"/>
              </a:rPr>
              <a:t>Каждая команда поочередно называет  пословицу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Segoe Print" pitchFamily="2" charset="0"/>
                <a:ea typeface="Times New Roman" pitchFamily="18" charset="0"/>
                <a:cs typeface="Arial" pitchFamily="34" charset="0"/>
              </a:rPr>
              <a:t>о народной песне. 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egoe Print" pitchFamily="2" charset="0"/>
                <a:ea typeface="Times New Roman" pitchFamily="18" charset="0"/>
                <a:cs typeface="Arial" pitchFamily="34" charset="0"/>
              </a:rPr>
              <a:t>Кто больше назовёт пословиц, получит монету – 3 « ума», кто меньше –1 « ум» 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Segoe Print" pitchFamily="2" charset="0"/>
              <a:cs typeface="Arial" pitchFamily="34" charset="0"/>
            </a:endParaRPr>
          </a:p>
        </p:txBody>
      </p:sp>
      <p:pic>
        <p:nvPicPr>
          <p:cNvPr id="8" name="Содержимое 7"/>
          <p:cNvPicPr>
            <a:picLocks noGrp="1"/>
          </p:cNvPicPr>
          <p:nvPr>
            <p:ph idx="1"/>
          </p:nvPr>
        </p:nvPicPr>
        <p:blipFill>
          <a:blip r:embed="rId3"/>
          <a:srcRect t="20108" b="28808"/>
          <a:stretch>
            <a:fillRect/>
          </a:stretch>
        </p:blipFill>
        <p:spPr bwMode="auto">
          <a:xfrm>
            <a:off x="6248400" y="3581400"/>
            <a:ext cx="1685714" cy="1386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Содержимое 7"/>
          <p:cNvPicPr>
            <a:picLocks/>
          </p:cNvPicPr>
          <p:nvPr/>
        </p:nvPicPr>
        <p:blipFill>
          <a:blip r:embed="rId4"/>
          <a:srcRect r="5263"/>
          <a:stretch>
            <a:fillRect/>
          </a:stretch>
        </p:blipFill>
        <p:spPr bwMode="auto">
          <a:xfrm>
            <a:off x="3657600" y="3048000"/>
            <a:ext cx="1752600" cy="144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39000" y="5257800"/>
            <a:ext cx="14478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7200" y="609600"/>
            <a:ext cx="2209800" cy="533400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Станция 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81000" y="2667001"/>
            <a:ext cx="3352800" cy="18288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« Великие мыслители»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заработали - ____  </a:t>
            </a:r>
            <a:r>
              <a:rPr lang="ru-RU" sz="1600" dirty="0" err="1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у.е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  </a:t>
            </a:r>
          </a:p>
          <a:p>
            <a:pPr>
              <a:buNone/>
            </a:pP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 умных единиц) </a:t>
            </a:r>
          </a:p>
          <a:p>
            <a:pPr>
              <a:buNone/>
            </a:pP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«Знатоки» </a:t>
            </a:r>
          </a:p>
          <a:p>
            <a:pPr>
              <a:buNone/>
            </a:pP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заработали  -_____    </a:t>
            </a:r>
            <a:r>
              <a:rPr lang="ru-RU" sz="1600" dirty="0" err="1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у.е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</a:p>
          <a:p>
            <a:pPr>
              <a:buNone/>
            </a:pP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 умных единиц)</a:t>
            </a:r>
            <a:endParaRPr lang="ru-RU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/>
          <a:srcRect t="8889" b="22667"/>
          <a:stretch>
            <a:fillRect/>
          </a:stretch>
        </p:blipFill>
        <p:spPr>
          <a:xfrm>
            <a:off x="6400800" y="152400"/>
            <a:ext cx="2514600" cy="1314450"/>
          </a:xfrm>
          <a:prstGeom prst="round2Diag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3"/>
          <a:srcRect l="3814" b="10328"/>
          <a:stretch>
            <a:fillRect/>
          </a:stretch>
        </p:blipFill>
        <p:spPr>
          <a:xfrm>
            <a:off x="1066800" y="0"/>
            <a:ext cx="2514600" cy="2286000"/>
          </a:xfrm>
          <a:prstGeom prst="rect">
            <a:avLst/>
          </a:prstGeom>
        </p:spPr>
      </p:pic>
      <p:sp>
        <p:nvSpPr>
          <p:cNvPr id="38916" name="Rectangle 4"/>
          <p:cNvSpPr>
            <a:spLocks noChangeArrowheads="1"/>
          </p:cNvSpPr>
          <p:nvPr/>
        </p:nvSpPr>
        <p:spPr bwMode="auto">
          <a:xfrm flipH="1">
            <a:off x="3657600" y="1447801"/>
            <a:ext cx="5029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К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аждой команде необходимо подсчитать, заработанные деньги. 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Приступайте к работе.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 flipH="1">
            <a:off x="4191000" y="3733800"/>
            <a:ext cx="4495800" cy="1477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Segoe Print" pitchFamily="2" charset="0"/>
                <a:ea typeface="Verdana" pitchFamily="34" charset="0"/>
                <a:cs typeface="Verdana" pitchFamily="34" charset="0"/>
              </a:rPr>
              <a:t>Команда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 _____________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Segoe Print" pitchFamily="2" charset="0"/>
                <a:ea typeface="Verdana" pitchFamily="34" charset="0"/>
                <a:cs typeface="Verdana" pitchFamily="34" charset="0"/>
              </a:rPr>
              <a:t>получает звание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« Умники»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Segoe Print" pitchFamily="2" charset="0"/>
                <a:ea typeface="Verdana" pitchFamily="34" charset="0"/>
                <a:cs typeface="Verdana" pitchFamily="34" charset="0"/>
              </a:rPr>
              <a:t>Все члены команды становятся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Segoe Print" pitchFamily="2" charset="0"/>
                <a:ea typeface="Verdana" pitchFamily="34" charset="0"/>
                <a:cs typeface="Verdana" pitchFamily="34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гражданами Страны знаний».</a:t>
            </a:r>
            <a:endParaRPr kumimoji="0" lang="ru-RU" sz="23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4"/>
          <a:srcRect l="10222" t="4000" r="8889" b="25333"/>
          <a:stretch>
            <a:fillRect/>
          </a:stretch>
        </p:blipFill>
        <p:spPr>
          <a:xfrm>
            <a:off x="228600" y="4648200"/>
            <a:ext cx="1885950" cy="1666875"/>
          </a:xfrm>
          <a:prstGeom prst="roundRect">
            <a:avLst/>
          </a:prstGeom>
        </p:spPr>
      </p:pic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4191000" y="2438400"/>
            <a:ext cx="4495800" cy="1200329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Segoe Print" pitchFamily="2" charset="0"/>
                <a:ea typeface="Verdana" pitchFamily="34" charset="0"/>
                <a:cs typeface="Verdana" pitchFamily="34" charset="0"/>
              </a:rPr>
              <a:t>Наше путешествие стало  успешным для команды ________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Segoe Print" pitchFamily="2" charset="0"/>
                <a:ea typeface="Verdana" pitchFamily="34" charset="0"/>
                <a:cs typeface="Verdana" pitchFamily="34" charset="0"/>
              </a:rPr>
              <a:t>А п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Segoe Print" pitchFamily="2" charset="0"/>
                <a:ea typeface="Verdana" pitchFamily="34" charset="0"/>
                <a:cs typeface="Verdana" pitchFamily="34" charset="0"/>
              </a:rPr>
              <a:t>олезным и увлекательным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Segoe Print" pitchFamily="2" charset="0"/>
                <a:ea typeface="Verdana" pitchFamily="34" charset="0"/>
                <a:cs typeface="Verdana" pitchFamily="34" charset="0"/>
              </a:rPr>
              <a:t> стало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Segoe Print" pitchFamily="2" charset="0"/>
                <a:ea typeface="Verdana" pitchFamily="34" charset="0"/>
                <a:cs typeface="Verdana" pitchFamily="34" charset="0"/>
              </a:rPr>
              <a:t> для всех</a:t>
            </a:r>
          </a:p>
        </p:txBody>
      </p:sp>
      <p:sp>
        <p:nvSpPr>
          <p:cNvPr id="38919" name="Rectangle 7"/>
          <p:cNvSpPr>
            <a:spLocks noChangeArrowheads="1"/>
          </p:cNvSpPr>
          <p:nvPr/>
        </p:nvSpPr>
        <p:spPr bwMode="auto">
          <a:xfrm flipH="1">
            <a:off x="2362200" y="6019801"/>
            <a:ext cx="2895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награждение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5"/>
          <a:stretch>
            <a:fillRect/>
          </a:stretch>
        </p:blipFill>
        <p:spPr>
          <a:xfrm>
            <a:off x="6553200" y="5257800"/>
            <a:ext cx="2362200" cy="1219200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6"/>
          <a:stretch>
            <a:fillRect/>
          </a:stretch>
        </p:blipFill>
        <p:spPr>
          <a:xfrm>
            <a:off x="5257800" y="5410200"/>
            <a:ext cx="1266677" cy="111430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14800" y="274638"/>
            <a:ext cx="4419600" cy="41116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Segoe Print" pitchFamily="2" charset="0"/>
              </a:rPr>
              <a:t>Заключительная часть</a:t>
            </a:r>
            <a:endParaRPr lang="ru-RU" sz="2400" dirty="0">
              <a:solidFill>
                <a:srgbClr val="C00000"/>
              </a:solidFill>
              <a:latin typeface="Segoe Print" pitchFamily="2" charset="0"/>
            </a:endParaRPr>
          </a:p>
        </p:txBody>
      </p:sp>
      <p:sp>
        <p:nvSpPr>
          <p:cNvPr id="39937" name="Rectangle 1"/>
          <p:cNvSpPr>
            <a:spLocks noChangeArrowheads="1"/>
          </p:cNvSpPr>
          <p:nvPr/>
        </p:nvSpPr>
        <p:spPr bwMode="auto">
          <a:xfrm flipH="1">
            <a:off x="4114800" y="2209801"/>
            <a:ext cx="4876800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Благодарю всех за интересную встречу,</a:t>
            </a: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внимание, активную работу </a:t>
            </a: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и сотрудничество.</a:t>
            </a: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А, сейчас по русскому обычаю,</a:t>
            </a: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 я вас приглашаю на чай. </a:t>
            </a:r>
          </a:p>
          <a:p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 t="4762" b="4286"/>
          <a:stretch>
            <a:fillRect/>
          </a:stretch>
        </p:blipFill>
        <p:spPr bwMode="auto">
          <a:xfrm>
            <a:off x="381000" y="457200"/>
            <a:ext cx="3352800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/>
          <p:nvPr/>
        </p:nvPicPr>
        <p:blipFill>
          <a:blip r:embed="rId3"/>
          <a:srcRect l="3273" t="5464" r="4727" b="4918"/>
          <a:stretch>
            <a:fillRect/>
          </a:stretch>
        </p:blipFill>
        <p:spPr bwMode="auto">
          <a:xfrm>
            <a:off x="7620000" y="2667000"/>
            <a:ext cx="1257300" cy="990600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114800" y="838200"/>
            <a:ext cx="4876800" cy="116955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Закончилось путешествие по Стране Знаний,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впереди вас ждёт много открытий и тайн.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В школе всегда интересно и весело!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Шагайте по ступенькам знаний смело!</a:t>
            </a:r>
            <a:b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Помните, ученье – это серьезное дело!</a:t>
            </a:r>
          </a:p>
        </p:txBody>
      </p:sp>
      <p:pic>
        <p:nvPicPr>
          <p:cNvPr id="10" name="Содержимое 9"/>
          <p:cNvPicPr>
            <a:picLocks noGrp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04800" y="3886200"/>
            <a:ext cx="3352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4114800" y="4114800"/>
            <a:ext cx="4648200" cy="230832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Учебный год успешно завершился,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Счастливым, очень радостным он был.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Помог удачно планам воплотиться,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Открытий важных много подарил!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Пусть будет лето ярким, интересным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Чтоб новых сил набраться и опять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Идти вперёд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на зов мечты чудесной,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Вершины покорять и побеждать!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1000" y="274638"/>
            <a:ext cx="4495800" cy="18589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403860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62500" lnSpcReduction="20000"/>
          </a:bodyPr>
          <a:lstStyle/>
          <a:p>
            <a:pPr lvl="0"/>
            <a:r>
              <a:rPr lang="ru-RU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Награждение </a:t>
            </a:r>
            <a:r>
              <a:rPr lang="ru-RU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команды </a:t>
            </a:r>
            <a:r>
              <a:rPr lang="ru-RU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победителя:  </a:t>
            </a:r>
            <a:endParaRPr lang="ru-RU" dirty="0" smtClean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>
              <a:buNone/>
            </a:pPr>
            <a:r>
              <a:rPr lang="ru-RU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</a:t>
            </a:r>
            <a:r>
              <a:rPr lang="ru-RU" dirty="0" err="1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команда</a:t>
            </a:r>
            <a:r>
              <a:rPr lang="ru-RU" dirty="0" err="1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________</a:t>
            </a:r>
            <a:r>
              <a:rPr lang="ru-RU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получает </a:t>
            </a:r>
            <a:r>
              <a:rPr lang="ru-RU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звание « Умники</a:t>
            </a:r>
            <a:r>
              <a:rPr lang="ru-RU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».</a:t>
            </a:r>
          </a:p>
          <a:p>
            <a:pPr lvl="0">
              <a:buNone/>
            </a:pPr>
            <a:endParaRPr lang="ru-RU" dirty="0" smtClean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/>
            <a:r>
              <a:rPr lang="ru-RU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Участники команд награждаются </a:t>
            </a:r>
            <a:r>
              <a:rPr lang="ru-RU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медалями –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« </a:t>
            </a:r>
            <a:r>
              <a:rPr lang="ru-RU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Гражданин страны знаний</a:t>
            </a:r>
            <a:r>
              <a:rPr lang="ru-RU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».</a:t>
            </a:r>
          </a:p>
          <a:p>
            <a:pPr>
              <a:buNone/>
            </a:pPr>
            <a:r>
              <a:rPr lang="ru-RU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dirty="0" smtClean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/>
            <a:r>
              <a:rPr lang="ru-RU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Благодарственные </a:t>
            </a:r>
            <a:r>
              <a:rPr lang="ru-RU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письма организаторам проекта</a:t>
            </a:r>
            <a:r>
              <a:rPr lang="ru-RU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:</a:t>
            </a:r>
            <a:endParaRPr lang="ru-RU" dirty="0" smtClean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r>
              <a:rPr lang="ru-RU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Хан </a:t>
            </a:r>
            <a:r>
              <a:rPr lang="ru-RU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Марина Викторовна, </a:t>
            </a:r>
            <a:r>
              <a:rPr lang="ru-RU" dirty="0" err="1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Павлунина</a:t>
            </a:r>
            <a:r>
              <a:rPr lang="ru-RU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Татьяна Евгеньевна, Лебедева Ирина Владимировна, Егоричева Ирина Валерьевна, Онегина Наталия Павловна, </a:t>
            </a:r>
            <a:r>
              <a:rPr lang="ru-RU" dirty="0" err="1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Белянина</a:t>
            </a:r>
            <a:r>
              <a:rPr lang="ru-RU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Марина Николаевна, Пилюгиной Елене Андреевне, </a:t>
            </a:r>
            <a:r>
              <a:rPr lang="ru-RU" dirty="0" err="1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Забродиной</a:t>
            </a:r>
            <a:r>
              <a:rPr lang="ru-RU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Елене Валерьевне.</a:t>
            </a:r>
          </a:p>
          <a:p>
            <a:pPr>
              <a:buNone/>
            </a:pPr>
            <a:r>
              <a:rPr lang="ru-RU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 </a:t>
            </a: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7200" y="304800"/>
            <a:ext cx="4343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0" y="274638"/>
            <a:ext cx="3352800" cy="19351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67000"/>
            <a:ext cx="8229600" cy="34591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 l="3529" t="4917" r="4704" b="4865"/>
          <a:stretch>
            <a:fillRect/>
          </a:stretch>
        </p:blipFill>
        <p:spPr>
          <a:xfrm>
            <a:off x="304800" y="228600"/>
            <a:ext cx="8534400" cy="62484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000" y="304800"/>
            <a:ext cx="6781800" cy="6858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</a:rPr>
              <a:t>Станция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Batang" pitchFamily="18" charset="-127"/>
                <a:ea typeface="Batang" pitchFamily="18" charset="-127"/>
                <a:cs typeface="Verdana" pitchFamily="34" charset="0"/>
              </a:rPr>
              <a:t> «</a:t>
            </a:r>
            <a:r>
              <a:rPr lang="ru-RU" sz="3100" b="1" i="1" dirty="0" smtClean="0">
                <a:solidFill>
                  <a:schemeClr val="accent2">
                    <a:lumMod val="75000"/>
                  </a:schemeClr>
                </a:solidFill>
                <a:latin typeface="Batang" pitchFamily="18" charset="-127"/>
                <a:ea typeface="Batang" pitchFamily="18" charset="-127"/>
                <a:cs typeface="Verdana" pitchFamily="34" charset="0"/>
              </a:rPr>
              <a:t>Знатоки русского языка»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52800" y="914400"/>
            <a:ext cx="5334000" cy="1371599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sz="1900" b="1" dirty="0" smtClean="0">
                <a:solidFill>
                  <a:srgbClr val="002060"/>
                </a:solidFill>
              </a:rPr>
              <a:t>Великий, могучий, правдивый, свободный, народной живительной силы родник! Тебе посвящаем игру мы сегодня. Наш гордый, наш русский, родной наш язык!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7201" y="3272076"/>
            <a:ext cx="44195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Конкурс:  «Разминка» 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990600"/>
            <a:ext cx="3048000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286000" y="3962400"/>
            <a:ext cx="54864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</a:rPr>
              <a:t>Команды выстраиваются в шеренгу друг за другом, по алфавиту, используя свои  фамилии.  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Команда, выполнившая задание быстрее - получит монету, достоинством  в 2 « ума».   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000" y="304800"/>
            <a:ext cx="7010400" cy="7620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100" b="1" i="1" dirty="0" smtClean="0">
                <a:solidFill>
                  <a:schemeClr val="accent1">
                    <a:lumMod val="75000"/>
                  </a:schemeClr>
                </a:solidFill>
              </a:rPr>
              <a:t>Станция</a:t>
            </a:r>
            <a:r>
              <a:rPr lang="ru-RU" sz="3100" b="1" i="1" dirty="0" smtClean="0">
                <a:solidFill>
                  <a:schemeClr val="accent2">
                    <a:lumMod val="75000"/>
                  </a:schemeClr>
                </a:solidFill>
                <a:latin typeface="Batang" pitchFamily="18" charset="-127"/>
                <a:ea typeface="Batang" pitchFamily="18" charset="-127"/>
                <a:cs typeface="Verdana" pitchFamily="34" charset="0"/>
              </a:rPr>
              <a:t> «Знатоки русского языка»</a:t>
            </a:r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b="1" dirty="0" smtClean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572000" cy="498316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Конкурс:   «Закончи  пословицу»</a:t>
            </a:r>
          </a:p>
          <a:p>
            <a:endParaRPr lang="ru-RU" sz="18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dirty="0" smtClean="0"/>
              <a:t>   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Вопросы 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    команде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Труд  кормит,  а  лень….. </a:t>
            </a:r>
          </a:p>
          <a:p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 Как  аукнется,  так  и….. </a:t>
            </a:r>
          </a:p>
          <a:p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 Семь  раз  отмерь,  один  раз… </a:t>
            </a:r>
          </a:p>
          <a:p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 Нет  друга  -  ищи,  а  нашёл…</a:t>
            </a:r>
          </a:p>
          <a:p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 Сам  погибай,  а  товарища…</a:t>
            </a:r>
          </a:p>
          <a:p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 Мир строит, а война…</a:t>
            </a:r>
          </a:p>
          <a:p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 Без труда ...  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24400" y="1600200"/>
            <a:ext cx="4114800" cy="452596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endParaRPr lang="ru-RU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    Вопросы 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    команде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2"/>
          <a:srcRect r="5263"/>
          <a:stretch>
            <a:fillRect/>
          </a:stretch>
        </p:blipFill>
        <p:spPr bwMode="auto">
          <a:xfrm>
            <a:off x="2362200" y="1828800"/>
            <a:ext cx="1371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86600" y="1676400"/>
            <a:ext cx="142875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257800" y="3200400"/>
            <a:ext cx="3581400" cy="266534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2200" b="1" dirty="0" smtClean="0">
                <a:solidFill>
                  <a:schemeClr val="accent4">
                    <a:lumMod val="75000"/>
                  </a:schemeClr>
                </a:solidFill>
              </a:rPr>
              <a:t>Век живи - ... </a:t>
            </a:r>
          </a:p>
          <a:p>
            <a:pPr marL="342900" marR="0" lvl="0" indent="-34290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2200" b="1" dirty="0" smtClean="0">
                <a:solidFill>
                  <a:schemeClr val="accent4">
                    <a:lumMod val="75000"/>
                  </a:schemeClr>
                </a:solidFill>
              </a:rPr>
              <a:t>Нет друга - ...</a:t>
            </a:r>
          </a:p>
          <a:p>
            <a:pPr marL="342900" marR="0" lvl="0" indent="-34290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2200" b="1" dirty="0" smtClean="0">
                <a:solidFill>
                  <a:schemeClr val="accent4">
                    <a:lumMod val="75000"/>
                  </a:schemeClr>
                </a:solidFill>
              </a:rPr>
              <a:t>  Друзья ... </a:t>
            </a:r>
          </a:p>
          <a:p>
            <a:pPr marL="342900" marR="0" lvl="0" indent="-34290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2200" b="1" dirty="0" smtClean="0">
                <a:solidFill>
                  <a:schemeClr val="accent4">
                    <a:lumMod val="75000"/>
                  </a:schemeClr>
                </a:solidFill>
              </a:rPr>
              <a:t> За двумя зайцами ... </a:t>
            </a:r>
          </a:p>
          <a:p>
            <a:pPr marL="342900" marR="0" lvl="0" indent="-34290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2200" b="1" dirty="0" smtClean="0">
                <a:solidFill>
                  <a:schemeClr val="accent4">
                    <a:lumMod val="75000"/>
                  </a:schemeClr>
                </a:solidFill>
              </a:rPr>
              <a:t>Поспешишь - ... </a:t>
            </a:r>
          </a:p>
          <a:p>
            <a:pPr marL="342900" marR="0" lvl="0" indent="-34290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2200" b="1" dirty="0" smtClean="0">
                <a:solidFill>
                  <a:schemeClr val="accent4">
                    <a:lumMod val="75000"/>
                  </a:schemeClr>
                </a:solidFill>
              </a:rPr>
              <a:t>Красна птица пером, а ...</a:t>
            </a:r>
          </a:p>
          <a:p>
            <a:pPr marL="342900" marR="0" lvl="0" indent="-34290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2200" b="1" dirty="0" smtClean="0">
                <a:solidFill>
                  <a:schemeClr val="accent4">
                    <a:lumMod val="75000"/>
                  </a:schemeClr>
                </a:solidFill>
              </a:rPr>
              <a:t> Цыплят по ...  </a:t>
            </a:r>
            <a:br>
              <a:rPr lang="ru-RU" sz="22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200" b="1" dirty="0" smtClean="0">
                <a:solidFill>
                  <a:schemeClr val="accent4">
                    <a:lumMod val="75000"/>
                  </a:schemeClr>
                </a:solidFill>
              </a:rPr>
              <a:t>  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62000" y="6019800"/>
            <a:ext cx="746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     За каждое, выполненное задание – монета в 1 « ум» 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274638"/>
            <a:ext cx="6553200" cy="792162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3100" b="1" i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100" b="1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100" b="1" i="1" dirty="0" smtClean="0">
                <a:solidFill>
                  <a:schemeClr val="accent1">
                    <a:lumMod val="75000"/>
                  </a:schemeClr>
                </a:solidFill>
              </a:rPr>
              <a:t>Станция</a:t>
            </a:r>
            <a:r>
              <a:rPr lang="ru-RU" sz="3100" b="1" i="1" dirty="0" smtClean="0">
                <a:solidFill>
                  <a:schemeClr val="accent2">
                    <a:lumMod val="75000"/>
                  </a:schemeClr>
                </a:solidFill>
                <a:latin typeface="Batang" pitchFamily="18" charset="-127"/>
                <a:ea typeface="Batang" pitchFamily="18" charset="-127"/>
                <a:cs typeface="Verdana" pitchFamily="34" charset="0"/>
              </a:rPr>
              <a:t> «Знатоки русского языка»</a:t>
            </a:r>
            <a:r>
              <a:rPr lang="ru-RU" sz="4800" b="1" i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4800" b="1" i="1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828801"/>
            <a:ext cx="4038600" cy="35052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     </a:t>
            </a:r>
          </a:p>
          <a:p>
            <a:pPr>
              <a:lnSpc>
                <a:spcPct val="80000"/>
              </a:lnSpc>
              <a:buNone/>
            </a:pPr>
            <a:endParaRPr lang="ru-RU" sz="2000" b="1" dirty="0" smtClean="0">
              <a:solidFill>
                <a:schemeClr val="accent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80000"/>
              </a:lnSpc>
              <a:buNone/>
            </a:pPr>
            <a:endParaRPr lang="ru-RU" sz="2000" b="1" dirty="0" smtClean="0">
              <a:solidFill>
                <a:schemeClr val="accent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80000"/>
              </a:lnSpc>
              <a:buNone/>
            </a:pPr>
            <a:endParaRPr lang="ru-RU" sz="2000" b="1" dirty="0" smtClean="0">
              <a:solidFill>
                <a:schemeClr val="accent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80000"/>
              </a:lnSpc>
              <a:buNone/>
            </a:pPr>
            <a:endParaRPr lang="ru-RU" sz="2000" b="1" dirty="0" smtClean="0">
              <a:solidFill>
                <a:schemeClr val="accent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Неповоротливый как крот</a:t>
            </a:r>
          </a:p>
          <a:p>
            <a:pPr lvl="0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Слепой как собака</a:t>
            </a:r>
          </a:p>
          <a:p>
            <a:pPr lvl="0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Вороватый как пёс</a:t>
            </a:r>
          </a:p>
          <a:p>
            <a:pPr lvl="0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Верный как слон</a:t>
            </a:r>
          </a:p>
          <a:p>
            <a:pPr lvl="0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Злой как сорока</a:t>
            </a:r>
          </a:p>
          <a:p>
            <a:pPr>
              <a:lnSpc>
                <a:spcPct val="80000"/>
              </a:lnSpc>
              <a:buNone/>
            </a:pPr>
            <a:endParaRPr lang="ru-RU" sz="2000" b="1" dirty="0" smtClean="0">
              <a:solidFill>
                <a:schemeClr val="accent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 r="5263"/>
          <a:stretch>
            <a:fillRect/>
          </a:stretch>
        </p:blipFill>
        <p:spPr bwMode="auto">
          <a:xfrm>
            <a:off x="533400" y="1828800"/>
            <a:ext cx="1371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/>
          <p:cNvPicPr>
            <a:picLocks noGr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105400" y="1752600"/>
            <a:ext cx="1423853" cy="13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33400" y="1143001"/>
            <a:ext cx="830580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Конкурс:    «Восстанови справедливость», </a:t>
            </a:r>
          </a:p>
          <a:p>
            <a:pPr>
              <a:lnSpc>
                <a:spcPct val="80000"/>
              </a:lnSpc>
              <a:buNone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необходимо вернуть определения своим владельцам</a:t>
            </a:r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 flipH="1">
            <a:off x="4648200" y="3429000"/>
            <a:ext cx="403860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Хитрый как бык</a:t>
            </a:r>
          </a:p>
          <a:p>
            <a:pPr marL="342900" marR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Неуклюжий как заяц</a:t>
            </a:r>
          </a:p>
          <a:p>
            <a:pPr marL="342900" marR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Упрямый как жираф</a:t>
            </a:r>
          </a:p>
          <a:p>
            <a:pPr marL="342900" marR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Трусливый как  медведь</a:t>
            </a:r>
          </a:p>
          <a:p>
            <a:pPr marL="342900" marR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Длинный как лиса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676401" y="5638801"/>
            <a:ext cx="5867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     За правильный ответ – монета в 1 «ум»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274638"/>
            <a:ext cx="6553200" cy="639762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3100" b="1" i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100" b="1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100" b="1" i="1" dirty="0" smtClean="0">
                <a:solidFill>
                  <a:schemeClr val="accent1">
                    <a:lumMod val="75000"/>
                  </a:schemeClr>
                </a:solidFill>
              </a:rPr>
              <a:t>Станция</a:t>
            </a:r>
            <a:r>
              <a:rPr lang="ru-RU" sz="3100" b="1" i="1" dirty="0" smtClean="0">
                <a:solidFill>
                  <a:schemeClr val="accent2">
                    <a:lumMod val="75000"/>
                  </a:schemeClr>
                </a:solidFill>
                <a:latin typeface="Batang" pitchFamily="18" charset="-127"/>
                <a:ea typeface="Batang" pitchFamily="18" charset="-127"/>
                <a:cs typeface="Verdana" pitchFamily="34" charset="0"/>
              </a:rPr>
              <a:t> «Знатоки русского языка»</a:t>
            </a:r>
            <a:r>
              <a:rPr lang="ru-RU" sz="6600" b="1" i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6600" b="1" i="1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28800" y="1066800"/>
            <a:ext cx="6172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Конкурс:   «Загадки русского языка»</a:t>
            </a:r>
          </a:p>
        </p:txBody>
      </p:sp>
      <p:pic>
        <p:nvPicPr>
          <p:cNvPr id="7" name="Содержимое 6"/>
          <p:cNvPicPr>
            <a:picLocks noGrp="1"/>
          </p:cNvPicPr>
          <p:nvPr>
            <p:ph sz="half" idx="1"/>
          </p:nvPr>
        </p:nvPicPr>
        <p:blipFill>
          <a:blip r:embed="rId2"/>
          <a:srcRect r="5263"/>
          <a:stretch>
            <a:fillRect/>
          </a:stretch>
        </p:blipFill>
        <p:spPr bwMode="auto">
          <a:xfrm>
            <a:off x="533400" y="1524000"/>
            <a:ext cx="131331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5"/>
          <p:cNvPicPr>
            <a:picLocks noGr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334000" y="1524000"/>
            <a:ext cx="119525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609600" y="2667000"/>
            <a:ext cx="41910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Рукой махнул, дерево погнул.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Лежит на земле: ни закрасить, ни соскоблить, ни завалить.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Одной рукой тебя встречает, другой рукою провожает.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Больно грызет, мелко жует, а сама не глотает.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Не живое, а на всех языках говорит.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Хоть без ног и без крыльев оно, но летит – не догонишь его.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Меня все топчут, а я – все лучше.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Сверкает, моргает, кривые стрелы пускает.</a:t>
            </a:r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4953000" y="2667001"/>
            <a:ext cx="3962400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Оно – тебе лишь дано, А люди им пользуются.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 березе росло 90 яблок. Подул сильный ветер, и 10 яблок упало. Сколько осталось?                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Весь мир она одевает. Сама же – одежды не знает.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Бежать, бежать – не добежать, лететь, лететь – не долететь.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Не живое, а на всех языках говорит. 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Без рук, без ног, а рисовать умеет.   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огне не горит, в воде не тонет.    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 чему летают птицы?                                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905000" y="6248400"/>
            <a:ext cx="5257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</a:rPr>
              <a:t>За правильный ответ – монета в 1 «ум»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274638"/>
            <a:ext cx="6019800" cy="563562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</a:rPr>
              <a:t>Станция</a:t>
            </a: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Batang" pitchFamily="18" charset="-127"/>
                <a:ea typeface="Batang" pitchFamily="18" charset="-127"/>
                <a:cs typeface="Verdana" pitchFamily="34" charset="0"/>
              </a:rPr>
              <a:t> «Знатоки русского языка»</a:t>
            </a: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914400"/>
            <a:ext cx="5105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Конкурс : Капитанов команд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Содержимое 6"/>
          <p:cNvPicPr>
            <a:picLocks noGrp="1"/>
          </p:cNvPicPr>
          <p:nvPr>
            <p:ph sz="half" idx="1"/>
          </p:nvPr>
        </p:nvPicPr>
        <p:blipFill>
          <a:blip r:embed="rId2"/>
          <a:srcRect r="5263"/>
          <a:stretch>
            <a:fillRect/>
          </a:stretch>
        </p:blipFill>
        <p:spPr bwMode="auto">
          <a:xfrm>
            <a:off x="381000" y="304800"/>
            <a:ext cx="1160919" cy="1075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5"/>
          <p:cNvPicPr>
            <a:picLocks noGr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848600" y="304800"/>
            <a:ext cx="1042853" cy="96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0" y="1447800"/>
            <a:ext cx="4495800" cy="553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Сколько букв в русском алфавите?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Часть слова, которая стоит перед корнем.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Главные члены предложения.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Сколько гласных звуков в нашем языке?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Эта часть речи обозначает предмет и отвечает на вопросы кто? что?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Как называются слова, близкие по значению, но разные по звучанию?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Какой знак препинания чаще всего используется в конце предложения?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Как назвать одним словом и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Тортилу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и медлительного человека?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Два или несколько предложений, связанных по смыслу.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Значок – обозначение звуков на письме.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Общая часть родственных, или однокоренных, слов.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Пишется только после приставок, которые оканчиваются на согласную, перед буквами е, ё, я,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ю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. 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4572000" y="1600200"/>
            <a:ext cx="4419600" cy="4553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Принятый порядок расположения букв в азбуке.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Часть слова, которая стоит после корня и служит для образования новых слов.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В предложении есть главные члены предложения и …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Сколько гласных букв в нашем языке?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Эта часть речи обозначает признак предмета и отвечает на вопросы какой? какая? какое? какие?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Каким словом можно назвать и дорожную разметку, и животное?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Сколько в русском языке букв, которые не обозначают звуки?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Как называются слова противоположные по смыслу?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Какая часть речи обозначает действие?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Подберите синоним к слову верный.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Буквы мы пишем, а звуки …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Сколько согласных в слове денёк? </a:t>
            </a: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2743200" y="6248400"/>
            <a:ext cx="6400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Все правильные ответы –  5 « умов». Менее 8 –  2 « ума».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2800" y="274638"/>
            <a:ext cx="5486400" cy="56356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700" b="1" i="1" dirty="0" smtClean="0">
                <a:solidFill>
                  <a:schemeClr val="accent1">
                    <a:lumMod val="75000"/>
                  </a:schemeClr>
                </a:solidFill>
              </a:rPr>
              <a:t>Станция</a:t>
            </a:r>
            <a:r>
              <a:rPr lang="ru-RU" sz="2700" b="1" i="1" dirty="0" smtClean="0">
                <a:solidFill>
                  <a:schemeClr val="accent2">
                    <a:lumMod val="75000"/>
                  </a:schemeClr>
                </a:solidFill>
                <a:latin typeface="Batang" pitchFamily="18" charset="-127"/>
                <a:ea typeface="Batang" pitchFamily="18" charset="-127"/>
                <a:cs typeface="Verdana" pitchFamily="34" charset="0"/>
              </a:rPr>
              <a:t> «Знатоки русского языка»</a:t>
            </a:r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sz="3200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3400" y="2362200"/>
            <a:ext cx="7696200" cy="41148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ru-RU" sz="1600" b="1" dirty="0" smtClean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r>
              <a:rPr lang="ru-RU" sz="16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                </a:t>
            </a:r>
            <a:r>
              <a:rPr lang="ru-RU" sz="20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Заповеди речевого поведения  </a:t>
            </a:r>
            <a:endParaRPr lang="ru-RU" sz="2000" b="1" dirty="0" smtClean="0">
              <a:solidFill>
                <a:srgbClr val="FF0000"/>
              </a:solidFill>
            </a:endParaRPr>
          </a:p>
          <a:p>
            <a:endParaRPr lang="ru-RU" sz="1600" b="1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ru-RU" sz="16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Помни, что вежливость- основа речевого поведения.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Избегай слов-паразитов.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Говори просто, чётко, понятно.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Следуй высоким образцам.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Не думай, что, употребляя грубые слова, ты кажешься взрослее.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Избегай речевого однообразия. </a:t>
            </a:r>
          </a:p>
          <a:p>
            <a:pPr>
              <a:spcBef>
                <a:spcPts val="0"/>
              </a:spcBef>
              <a:buNone/>
            </a:pPr>
            <a:endParaRPr lang="ru-RU" sz="2400" dirty="0" smtClean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ru-RU" sz="2400" dirty="0" smtClean="0">
                <a:solidFill>
                  <a:srgbClr val="FF0000"/>
                </a:solidFill>
              </a:rPr>
              <a:t>Изучайте русский язык! В нём огромный запас слов. </a:t>
            </a:r>
          </a:p>
          <a:p>
            <a:pPr>
              <a:spcBef>
                <a:spcPts val="0"/>
              </a:spcBef>
              <a:buNone/>
            </a:pPr>
            <a:r>
              <a:rPr lang="ru-RU" sz="2400" dirty="0" smtClean="0">
                <a:solidFill>
                  <a:srgbClr val="FF0000"/>
                </a:solidFill>
              </a:rPr>
              <a:t>Умейте их находить и обогащать ими собственную речь. </a:t>
            </a:r>
          </a:p>
          <a:p>
            <a:pPr>
              <a:spcBef>
                <a:spcPts val="0"/>
              </a:spcBef>
              <a:buNone/>
            </a:pPr>
            <a:r>
              <a:rPr lang="ru-RU" sz="2400" dirty="0" smtClean="0">
                <a:solidFill>
                  <a:srgbClr val="FF0000"/>
                </a:solidFill>
              </a:rPr>
              <a:t>Русский язык откроет вам целый мир.</a:t>
            </a:r>
          </a:p>
          <a:p>
            <a:endParaRPr lang="ru-RU" sz="1600" b="1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spcBef>
                <a:spcPts val="0"/>
              </a:spcBef>
            </a:pP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026" name="AutoShape 2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"/>
            <a:ext cx="2971800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62800" y="914400"/>
            <a:ext cx="1752600" cy="15525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0800" y="274638"/>
            <a:ext cx="5943600" cy="63976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станция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«Городок Гаврилов- Ям»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05000"/>
            <a:ext cx="8077200" cy="472440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                                                                       </a:t>
            </a:r>
            <a:r>
              <a:rPr lang="ru-RU" sz="1800" b="1" dirty="0" smtClean="0">
                <a:solidFill>
                  <a:srgbClr val="C00000"/>
                </a:solidFill>
              </a:rPr>
              <a:t>Историческая справка </a:t>
            </a:r>
            <a:endParaRPr lang="ru-RU" sz="1800" dirty="0" smtClean="0">
              <a:solidFill>
                <a:srgbClr val="C00000"/>
              </a:solidFill>
            </a:endParaRPr>
          </a:p>
          <a:p>
            <a:r>
              <a:rPr lang="ru-RU" sz="1400" b="1" dirty="0" smtClean="0">
                <a:solidFill>
                  <a:srgbClr val="002060"/>
                </a:solidFill>
              </a:rPr>
              <a:t>Гаврилов-Ям – городок маленький да удаленький. В нем есть и храм, и музеи, и красивая природа.</a:t>
            </a:r>
            <a:br>
              <a:rPr lang="ru-RU" sz="1400" b="1" dirty="0" smtClean="0">
                <a:solidFill>
                  <a:srgbClr val="002060"/>
                </a:solidFill>
              </a:rPr>
            </a:br>
            <a:r>
              <a:rPr lang="ru-RU" sz="1400" b="1" dirty="0" smtClean="0">
                <a:solidFill>
                  <a:srgbClr val="C00000"/>
                </a:solidFill>
              </a:rPr>
              <a:t>1545 г. - </a:t>
            </a:r>
            <a:r>
              <a:rPr lang="ru-RU" sz="1400" b="1" dirty="0" smtClean="0">
                <a:solidFill>
                  <a:srgbClr val="002060"/>
                </a:solidFill>
              </a:rPr>
              <a:t>первое письменное упоминание о Гаврилов- Яме, как «деревне </a:t>
            </a:r>
            <a:r>
              <a:rPr lang="ru-RU" sz="1400" b="1" dirty="0" err="1" smtClean="0">
                <a:solidFill>
                  <a:srgbClr val="002060"/>
                </a:solidFill>
              </a:rPr>
              <a:t>Гаврилово</a:t>
            </a:r>
            <a:r>
              <a:rPr lang="ru-RU" sz="1400" b="1" dirty="0" smtClean="0">
                <a:solidFill>
                  <a:srgbClr val="002060"/>
                </a:solidFill>
              </a:rPr>
              <a:t>, в которой семь дворов». 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1580 г. </a:t>
            </a:r>
            <a:r>
              <a:rPr lang="ru-RU" sz="1400" b="1" dirty="0" smtClean="0">
                <a:solidFill>
                  <a:srgbClr val="002060"/>
                </a:solidFill>
              </a:rPr>
              <a:t>-  по указу царя Ивана Грозного деревня  названа </a:t>
            </a:r>
            <a:r>
              <a:rPr lang="ru-RU" sz="1400" b="1" dirty="0" err="1" smtClean="0">
                <a:solidFill>
                  <a:srgbClr val="002060"/>
                </a:solidFill>
              </a:rPr>
              <a:t>Гавриловским</a:t>
            </a:r>
            <a:r>
              <a:rPr lang="ru-RU" sz="1400" b="1" dirty="0" smtClean="0">
                <a:solidFill>
                  <a:srgbClr val="002060"/>
                </a:solidFill>
              </a:rPr>
              <a:t> Ямом.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1872 г.-  </a:t>
            </a:r>
            <a:r>
              <a:rPr lang="ru-RU" sz="1400" b="1" dirty="0" smtClean="0">
                <a:solidFill>
                  <a:srgbClr val="002060"/>
                </a:solidFill>
              </a:rPr>
              <a:t>купец </a:t>
            </a:r>
            <a:r>
              <a:rPr lang="ru-RU" sz="1400" b="1" dirty="0" err="1" smtClean="0">
                <a:solidFill>
                  <a:srgbClr val="002060"/>
                </a:solidFill>
              </a:rPr>
              <a:t>Локалов</a:t>
            </a:r>
            <a:r>
              <a:rPr lang="ru-RU" sz="1400" b="1" dirty="0" smtClean="0">
                <a:solidFill>
                  <a:srgbClr val="002060"/>
                </a:solidFill>
              </a:rPr>
              <a:t> открыл в городе льнопрядильную мануфактуру. 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1882г.</a:t>
            </a:r>
            <a:r>
              <a:rPr lang="ru-RU" sz="1400" b="1" dirty="0" smtClean="0">
                <a:solidFill>
                  <a:srgbClr val="002060"/>
                </a:solidFill>
              </a:rPr>
              <a:t> -  продукция фабрики была удостоена золотой медали на Всероссийской художественно-промышленной выставке в Москве. </a:t>
            </a:r>
            <a:br>
              <a:rPr lang="ru-RU" sz="1400" b="1" dirty="0" smtClean="0">
                <a:solidFill>
                  <a:srgbClr val="002060"/>
                </a:solidFill>
              </a:rPr>
            </a:br>
            <a:r>
              <a:rPr lang="ru-RU" sz="1400" b="1" dirty="0" smtClean="0">
                <a:solidFill>
                  <a:srgbClr val="C00000"/>
                </a:solidFill>
              </a:rPr>
              <a:t>1922 г. </a:t>
            </a:r>
            <a:r>
              <a:rPr lang="ru-RU" sz="1400" b="1" dirty="0" smtClean="0">
                <a:solidFill>
                  <a:srgbClr val="002060"/>
                </a:solidFill>
              </a:rPr>
              <a:t>- </a:t>
            </a:r>
            <a:r>
              <a:rPr lang="ru-RU" sz="1400" b="1" dirty="0" err="1" smtClean="0">
                <a:solidFill>
                  <a:srgbClr val="002060"/>
                </a:solidFill>
              </a:rPr>
              <a:t>Гаврилов-Яму</a:t>
            </a:r>
            <a:r>
              <a:rPr lang="ru-RU" sz="1400" b="1" dirty="0" smtClean="0">
                <a:solidFill>
                  <a:srgbClr val="002060"/>
                </a:solidFill>
              </a:rPr>
              <a:t> присвоен статус поселка городского типа, </a:t>
            </a:r>
            <a:r>
              <a:rPr lang="ru-RU" sz="1400" b="1" dirty="0" smtClean="0">
                <a:solidFill>
                  <a:srgbClr val="C00000"/>
                </a:solidFill>
              </a:rPr>
              <a:t>1938 г.</a:t>
            </a:r>
            <a:r>
              <a:rPr lang="ru-RU" sz="1400" b="1" dirty="0" smtClean="0">
                <a:solidFill>
                  <a:srgbClr val="002060"/>
                </a:solidFill>
              </a:rPr>
              <a:t> –  город Гаврилов- Ям. </a:t>
            </a:r>
          </a:p>
          <a:p>
            <a:r>
              <a:rPr lang="ru-RU" sz="1400" b="1" dirty="0" smtClean="0">
                <a:solidFill>
                  <a:srgbClr val="002060"/>
                </a:solidFill>
              </a:rPr>
              <a:t>Далее – война, строительство коммунизма, перестройка, современность.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1968 г.- </a:t>
            </a:r>
            <a:r>
              <a:rPr lang="ru-RU" sz="1400" b="1" dirty="0" smtClean="0">
                <a:solidFill>
                  <a:srgbClr val="002060"/>
                </a:solidFill>
              </a:rPr>
              <a:t>открыт машиностроительный завод "Агат" для авиационных двигателей военной и гражданской авиации. </a:t>
            </a:r>
            <a:r>
              <a:rPr lang="ru-RU" sz="1400" b="1" dirty="0" smtClean="0">
                <a:solidFill>
                  <a:srgbClr val="C00000"/>
                </a:solidFill>
              </a:rPr>
              <a:t>1994 г. </a:t>
            </a:r>
            <a:r>
              <a:rPr lang="ru-RU" sz="1400" b="1" dirty="0" smtClean="0">
                <a:solidFill>
                  <a:srgbClr val="002060"/>
                </a:solidFill>
              </a:rPr>
              <a:t>- предприятие преобразовано в ОАО ГМЗ "Агат".</a:t>
            </a:r>
          </a:p>
          <a:p>
            <a:r>
              <a:rPr lang="ru-RU" sz="1400" b="1" dirty="0" smtClean="0">
                <a:solidFill>
                  <a:srgbClr val="002060"/>
                </a:solidFill>
              </a:rPr>
              <a:t> </a:t>
            </a:r>
            <a:r>
              <a:rPr lang="ru-RU" sz="1400" b="1" dirty="0" smtClean="0">
                <a:solidFill>
                  <a:srgbClr val="C00000"/>
                </a:solidFill>
              </a:rPr>
              <a:t>2001 </a:t>
            </a:r>
            <a:r>
              <a:rPr lang="ru-RU" sz="1400" b="1" dirty="0" smtClean="0">
                <a:solidFill>
                  <a:srgbClr val="002060"/>
                </a:solidFill>
              </a:rPr>
              <a:t>г. -  муниципальный округ включён в программу 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          туристических маршрутов. Маршрут «Гаврилов-Ям — село </a:t>
            </a:r>
            <a:r>
              <a:rPr lang="ru-RU" sz="1400" b="1" dirty="0" smtClean="0">
                <a:solidFill>
                  <a:srgbClr val="002060"/>
                </a:solidFill>
                <a:hlinkClick r:id="rId2" tooltip="Великое (Ярославская область)"/>
              </a:rPr>
              <a:t>Великое</a:t>
            </a:r>
            <a:r>
              <a:rPr lang="ru-RU" sz="1400" b="1" dirty="0" smtClean="0">
                <a:solidFill>
                  <a:srgbClr val="002060"/>
                </a:solidFill>
              </a:rPr>
              <a:t>» ,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          внесён в </a:t>
            </a:r>
            <a:r>
              <a:rPr lang="ru-RU" sz="1400" b="1" dirty="0" smtClean="0">
                <a:solidFill>
                  <a:srgbClr val="002060"/>
                </a:solidFill>
                <a:hlinkClick r:id="rId3" tooltip="Золотое кольцо России"/>
              </a:rPr>
              <a:t>Золотое кольцо России</a:t>
            </a:r>
            <a:r>
              <a:rPr lang="ru-RU" sz="1400" b="1" dirty="0" smtClean="0">
                <a:solidFill>
                  <a:srgbClr val="002060"/>
                </a:solidFill>
              </a:rPr>
              <a:t>. 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2013 </a:t>
            </a:r>
            <a:r>
              <a:rPr lang="ru-RU" sz="1400" b="1" dirty="0" smtClean="0">
                <a:solidFill>
                  <a:srgbClr val="002060"/>
                </a:solidFill>
              </a:rPr>
              <a:t>г. </a:t>
            </a:r>
            <a:r>
              <a:rPr lang="ru-RU" sz="1400" b="1" dirty="0" err="1" smtClean="0">
                <a:solidFill>
                  <a:srgbClr val="002060"/>
                </a:solidFill>
              </a:rPr>
              <a:t>Гаврилов-Ямский</a:t>
            </a:r>
            <a:r>
              <a:rPr lang="ru-RU" sz="1400" b="1" dirty="0" smtClean="0">
                <a:solidFill>
                  <a:srgbClr val="002060"/>
                </a:solidFill>
              </a:rPr>
              <a:t> льнокомбинат закрыт, признан банкротом.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             Вот так и живёт Гаврилов-Ям, милый, тихий, провинциальный 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             и по-своему интересный.</a:t>
            </a:r>
          </a:p>
          <a:p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876800" y="914401"/>
            <a:ext cx="3657600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Районный городок, моя Жар – птица,</a:t>
            </a:r>
          </a:p>
          <a:p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С гурьбою деревенек по краям.</a:t>
            </a:r>
          </a:p>
          <a:p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Повсюду вижу родственные лица.</a:t>
            </a:r>
          </a:p>
          <a:p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Как музыка звучит Гаврилов – Ям.</a:t>
            </a:r>
            <a:endParaRPr lang="ru-RU" sz="1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4"/>
          <a:stretch>
            <a:fillRect/>
          </a:stretch>
        </p:blipFill>
        <p:spPr>
          <a:xfrm>
            <a:off x="533400" y="304800"/>
            <a:ext cx="2295525" cy="1676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/>
          <p:nvPr/>
        </p:nvPicPr>
        <p:blipFill>
          <a:blip r:embed="rId5"/>
          <a:stretch>
            <a:fillRect/>
          </a:stretch>
        </p:blipFill>
        <p:spPr>
          <a:xfrm>
            <a:off x="6477000" y="5029200"/>
            <a:ext cx="2085648" cy="1600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1817</TotalTime>
  <Words>2447</Words>
  <PresentationFormat>Экран (4:3)</PresentationFormat>
  <Paragraphs>456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Office Theme</vt:lpstr>
      <vt:lpstr> интеллектуальная игра « По дороге знаний» </vt:lpstr>
      <vt:lpstr>Путешествие в страну Знаний</vt:lpstr>
      <vt:lpstr> Станция «Знатоки русского языка» </vt:lpstr>
      <vt:lpstr>  Станция «Знатоки русского языка»  </vt:lpstr>
      <vt:lpstr> Станция «Знатоки русского языка» </vt:lpstr>
      <vt:lpstr> Станция «Знатоки русского языка» </vt:lpstr>
      <vt:lpstr> Станция «Знатоки русского языка» </vt:lpstr>
      <vt:lpstr> Станция «Знатоки русского языка» </vt:lpstr>
      <vt:lpstr>станция «Городок Гаврилов- Ям»</vt:lpstr>
      <vt:lpstr>станция «Городок Гаврилов- Ям»</vt:lpstr>
      <vt:lpstr>станция «Городок Гаврилов- Ям»</vt:lpstr>
      <vt:lpstr>станция «Городок Гаврилов- Ям»</vt:lpstr>
      <vt:lpstr>станция «Городок Гаврилов- Ям»</vt:lpstr>
      <vt:lpstr>станция «Городок Гаврилов- Ям»</vt:lpstr>
      <vt:lpstr>станция «Городок Гаврилов- Ям»</vt:lpstr>
      <vt:lpstr>станция « Инфознайка»</vt:lpstr>
      <vt:lpstr>станция « Инфознайка»</vt:lpstr>
      <vt:lpstr>станция « Инфознайка»</vt:lpstr>
      <vt:lpstr>станция « Инфознайка»</vt:lpstr>
      <vt:lpstr>станция « Инфознайка»</vt:lpstr>
      <vt:lpstr>станция « Народная песня»</vt:lpstr>
      <vt:lpstr>станция « Народная песня»</vt:lpstr>
      <vt:lpstr>станция « Народная песня»</vt:lpstr>
      <vt:lpstr>станция « Народная песня»</vt:lpstr>
      <vt:lpstr>станция « Народная песня»</vt:lpstr>
      <vt:lpstr>Станция </vt:lpstr>
      <vt:lpstr>Заключительная часть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Chichina</dc:creator>
  <cp:lastModifiedBy>Любовь</cp:lastModifiedBy>
  <cp:revision>177</cp:revision>
  <dcterms:created xsi:type="dcterms:W3CDTF">2019-03-20T12:37:42Z</dcterms:created>
  <dcterms:modified xsi:type="dcterms:W3CDTF">2019-05-06T10:36:03Z</dcterms:modified>
</cp:coreProperties>
</file>