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25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57"/>
  </p:notesMasterIdLst>
  <p:sldIdLst>
    <p:sldId id="256" r:id="rId2"/>
    <p:sldId id="258" r:id="rId3"/>
    <p:sldId id="261" r:id="rId4"/>
    <p:sldId id="269" r:id="rId5"/>
    <p:sldId id="270" r:id="rId6"/>
    <p:sldId id="265" r:id="rId7"/>
    <p:sldId id="266" r:id="rId8"/>
    <p:sldId id="271" r:id="rId9"/>
    <p:sldId id="272" r:id="rId10"/>
    <p:sldId id="267" r:id="rId11"/>
    <p:sldId id="268" r:id="rId12"/>
    <p:sldId id="273" r:id="rId13"/>
    <p:sldId id="274" r:id="rId14"/>
    <p:sldId id="284" r:id="rId15"/>
    <p:sldId id="283" r:id="rId16"/>
    <p:sldId id="277" r:id="rId17"/>
    <p:sldId id="278" r:id="rId18"/>
    <p:sldId id="282" r:id="rId19"/>
    <p:sldId id="281" r:id="rId20"/>
    <p:sldId id="285" r:id="rId21"/>
    <p:sldId id="286" r:id="rId22"/>
    <p:sldId id="279" r:id="rId23"/>
    <p:sldId id="280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8" r:id="rId33"/>
    <p:sldId id="297" r:id="rId34"/>
    <p:sldId id="307" r:id="rId35"/>
    <p:sldId id="308" r:id="rId36"/>
    <p:sldId id="301" r:id="rId37"/>
    <p:sldId id="302" r:id="rId38"/>
    <p:sldId id="303" r:id="rId39"/>
    <p:sldId id="304" r:id="rId40"/>
    <p:sldId id="309" r:id="rId41"/>
    <p:sldId id="310" r:id="rId42"/>
    <p:sldId id="305" r:id="rId43"/>
    <p:sldId id="306" r:id="rId44"/>
    <p:sldId id="316" r:id="rId45"/>
    <p:sldId id="323" r:id="rId46"/>
    <p:sldId id="322" r:id="rId47"/>
    <p:sldId id="321" r:id="rId48"/>
    <p:sldId id="324" r:id="rId49"/>
    <p:sldId id="325" r:id="rId50"/>
    <p:sldId id="317" r:id="rId51"/>
    <p:sldId id="318" r:id="rId52"/>
    <p:sldId id="319" r:id="rId53"/>
    <p:sldId id="320" r:id="rId54"/>
    <p:sldId id="326" r:id="rId55"/>
    <p:sldId id="315" r:id="rId5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FF99"/>
    <a:srgbClr val="16027D"/>
    <a:srgbClr val="0000FF"/>
    <a:srgbClr val="990099"/>
    <a:srgbClr val="00CC00"/>
    <a:srgbClr val="FF66FF"/>
    <a:srgbClr val="FFCCFF"/>
    <a:srgbClr val="FF33CC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3" autoAdjust="0"/>
    <p:restoredTop sz="94737" autoAdjust="0"/>
  </p:normalViewPr>
  <p:slideViewPr>
    <p:cSldViewPr>
      <p:cViewPr varScale="1">
        <p:scale>
          <a:sx n="83" d="100"/>
          <a:sy n="83" d="100"/>
        </p:scale>
        <p:origin x="1315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117E36-CB98-4ECD-BBB6-F9D809AE3B75}" type="datetimeFigureOut">
              <a:rPr lang="ru-RU" smtClean="0"/>
              <a:pPr/>
              <a:t>04.11.2023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572DE0-BE59-4D1D-B174-9A07F93049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503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294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411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930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274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018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958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053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123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686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047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30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02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0157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slide" Target="slide26.xml"/><Relationship Id="rId18" Type="http://schemas.openxmlformats.org/officeDocument/2006/relationships/slide" Target="slide36.xml"/><Relationship Id="rId26" Type="http://schemas.openxmlformats.org/officeDocument/2006/relationships/slide" Target="slide52.xml"/><Relationship Id="rId3" Type="http://schemas.openxmlformats.org/officeDocument/2006/relationships/slide" Target="slide6.xml"/><Relationship Id="rId21" Type="http://schemas.openxmlformats.org/officeDocument/2006/relationships/slide" Target="slide42.xml"/><Relationship Id="rId7" Type="http://schemas.openxmlformats.org/officeDocument/2006/relationships/slide" Target="slide14.xml"/><Relationship Id="rId12" Type="http://schemas.openxmlformats.org/officeDocument/2006/relationships/slide" Target="slide24.xml"/><Relationship Id="rId17" Type="http://schemas.openxmlformats.org/officeDocument/2006/relationships/slide" Target="slide34.xml"/><Relationship Id="rId25" Type="http://schemas.openxmlformats.org/officeDocument/2006/relationships/slide" Target="slide50.xml"/><Relationship Id="rId2" Type="http://schemas.openxmlformats.org/officeDocument/2006/relationships/slide" Target="slide4.xml"/><Relationship Id="rId16" Type="http://schemas.openxmlformats.org/officeDocument/2006/relationships/slide" Target="slide32.xml"/><Relationship Id="rId20" Type="http://schemas.openxmlformats.org/officeDocument/2006/relationships/slide" Target="slide4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11" Type="http://schemas.openxmlformats.org/officeDocument/2006/relationships/slide" Target="slide22.xml"/><Relationship Id="rId24" Type="http://schemas.openxmlformats.org/officeDocument/2006/relationships/slide" Target="slide48.xml"/><Relationship Id="rId5" Type="http://schemas.openxmlformats.org/officeDocument/2006/relationships/slide" Target="slide10.xml"/><Relationship Id="rId15" Type="http://schemas.openxmlformats.org/officeDocument/2006/relationships/slide" Target="slide30.xml"/><Relationship Id="rId23" Type="http://schemas.openxmlformats.org/officeDocument/2006/relationships/slide" Target="slide46.xml"/><Relationship Id="rId10" Type="http://schemas.openxmlformats.org/officeDocument/2006/relationships/slide" Target="slide20.xml"/><Relationship Id="rId19" Type="http://schemas.openxmlformats.org/officeDocument/2006/relationships/slide" Target="slide38.xml"/><Relationship Id="rId4" Type="http://schemas.openxmlformats.org/officeDocument/2006/relationships/slide" Target="slide8.xml"/><Relationship Id="rId9" Type="http://schemas.openxmlformats.org/officeDocument/2006/relationships/slide" Target="slide18.xml"/><Relationship Id="rId14" Type="http://schemas.openxmlformats.org/officeDocument/2006/relationships/slide" Target="slide28.xml"/><Relationship Id="rId22" Type="http://schemas.openxmlformats.org/officeDocument/2006/relationships/slide" Target="slide4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8662" y="4714884"/>
            <a:ext cx="7215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Constantia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4755328-7E46-47F2-9AFF-1497129A8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" y="211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550A4B0-4523-4BA3-A362-2E7B37539C99}"/>
              </a:ext>
            </a:extLst>
          </p:cNvPr>
          <p:cNvSpPr txBox="1"/>
          <p:nvPr/>
        </p:nvSpPr>
        <p:spPr>
          <a:xfrm>
            <a:off x="2699792" y="2276872"/>
            <a:ext cx="72152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Интеллектуальная игра-викторина</a:t>
            </a:r>
            <a:r>
              <a:rPr lang="ru-RU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8794" y="500042"/>
            <a:ext cx="50914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ДОМ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571480"/>
            <a:ext cx="1428760" cy="127159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ABC81F-249F-47E6-AD3F-15A194EAF358}"/>
              </a:ext>
            </a:extLst>
          </p:cNvPr>
          <p:cNvSpPr txBox="1"/>
          <p:nvPr/>
        </p:nvSpPr>
        <p:spPr>
          <a:xfrm>
            <a:off x="1403648" y="1412776"/>
            <a:ext cx="79638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99FFCC"/>
                </a:solidFill>
                <a:latin typeface="Constantia" pitchFamily="18" charset="0"/>
              </a:rPr>
              <a:t>Как называется тонка щепка из березы, сосны, осины, дуба или ясеня вставленная в светцы?</a:t>
            </a:r>
            <a:endParaRPr lang="ru-RU" sz="3200" dirty="0">
              <a:solidFill>
                <a:srgbClr val="99FFCC"/>
              </a:solidFill>
              <a:latin typeface="Constantia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328" y="2982436"/>
            <a:ext cx="3254409" cy="3449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571480"/>
            <a:ext cx="1428760" cy="127159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40</a:t>
            </a:r>
          </a:p>
        </p:txBody>
      </p:sp>
      <p:sp>
        <p:nvSpPr>
          <p:cNvPr id="4" name="TextBox 3"/>
          <p:cNvSpPr txBox="1"/>
          <p:nvPr/>
        </p:nvSpPr>
        <p:spPr>
          <a:xfrm flipH="1">
            <a:off x="1979712" y="63648"/>
            <a:ext cx="44644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ДОМ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57D3B1-090D-4061-BCB6-E5563112241F}"/>
              </a:ext>
            </a:extLst>
          </p:cNvPr>
          <p:cNvSpPr txBox="1"/>
          <p:nvPr/>
        </p:nvSpPr>
        <p:spPr>
          <a:xfrm>
            <a:off x="1115616" y="1180645"/>
            <a:ext cx="7128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  <a:latin typeface="Constantia" pitchFamily="18" charset="0"/>
              </a:rPr>
              <a:t>Лучина </a:t>
            </a:r>
          </a:p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Constantia" pitchFamily="18" charset="0"/>
              </a:rPr>
              <a:t>(зачем под низ </a:t>
            </a:r>
            <a:r>
              <a:rPr lang="ru-RU" sz="2000" b="1" dirty="0" err="1" smtClean="0">
                <a:solidFill>
                  <a:srgbClr val="FFFF00"/>
                </a:solidFill>
                <a:latin typeface="Constantia" pitchFamily="18" charset="0"/>
              </a:rPr>
              <a:t>ставилалась</a:t>
            </a:r>
            <a:r>
              <a:rPr lang="ru-RU" sz="2000" b="1" dirty="0" smtClean="0">
                <a:solidFill>
                  <a:srgbClr val="FFFF00"/>
                </a:solidFill>
                <a:latin typeface="Constantia" pitchFamily="18" charset="0"/>
              </a:rPr>
              <a:t> лохань с водой?)</a:t>
            </a:r>
            <a:endParaRPr lang="ru-RU" sz="2000" b="1" i="1" dirty="0">
              <a:solidFill>
                <a:srgbClr val="FFFF00"/>
              </a:solidFill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10" name="Стрелка вправо 6">
            <a:hlinkClick r:id="rId2" action="ppaction://hlinksldjump"/>
            <a:extLst>
              <a:ext uri="{FF2B5EF4-FFF2-40B4-BE49-F238E27FC236}">
                <a16:creationId xmlns:a16="http://schemas.microsoft.com/office/drawing/2014/main" id="{31773C24-2B52-4213-98F2-FB4AD7D1EFA4}"/>
              </a:ext>
            </a:extLst>
          </p:cNvPr>
          <p:cNvSpPr/>
          <p:nvPr/>
        </p:nvSpPr>
        <p:spPr>
          <a:xfrm>
            <a:off x="8100392" y="5949280"/>
            <a:ext cx="720080" cy="648072"/>
          </a:xfrm>
          <a:prstGeom prst="rightArrow">
            <a:avLst/>
          </a:prstGeom>
          <a:solidFill>
            <a:schemeClr val="bg1">
              <a:lumMod val="40000"/>
              <a:lumOff val="60000"/>
            </a:schemeClr>
          </a:solidFill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96" y="2359198"/>
            <a:ext cx="6217980" cy="4093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571480"/>
            <a:ext cx="1428760" cy="127159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79712" y="548680"/>
            <a:ext cx="49508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ДОМ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1988840"/>
            <a:ext cx="77048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Полная энциклопедия </a:t>
            </a:r>
            <a:r>
              <a:rPr lang="ru-RU" sz="2800" dirty="0"/>
              <a:t>русской жизни, </a:t>
            </a:r>
            <a:r>
              <a:rPr lang="ru-RU" sz="2800" dirty="0" smtClean="0"/>
              <a:t>охватывающая </a:t>
            </a:r>
            <a:r>
              <a:rPr lang="ru-RU" sz="2800" dirty="0"/>
              <a:t>все ее сферы – религию, ведение хозяйства, воспитание детей, отношения между супругами. </a:t>
            </a:r>
            <a:r>
              <a:rPr lang="ru-RU" sz="2800" dirty="0" smtClean="0"/>
              <a:t>Одна из ее частей, как и фен-</a:t>
            </a:r>
            <a:r>
              <a:rPr lang="ru-RU" sz="2800" dirty="0" err="1" smtClean="0"/>
              <a:t>шуй</a:t>
            </a:r>
            <a:r>
              <a:rPr lang="ru-RU" sz="2800" dirty="0" smtClean="0"/>
              <a:t>, описывает как нужно обустраивать жилище</a:t>
            </a:r>
            <a:endParaRPr lang="ru-RU" sz="2800" dirty="0">
              <a:solidFill>
                <a:srgbClr val="99FFCC"/>
              </a:solidFill>
              <a:latin typeface="Constant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1428728" cy="135732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11760" y="404664"/>
            <a:ext cx="4448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ДОМ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1665794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ДОМОСТРОЙ</a:t>
            </a:r>
            <a:endParaRPr lang="ru-RU" sz="3600" b="1" i="1" dirty="0">
              <a:solidFill>
                <a:srgbClr val="FFFF00"/>
              </a:solidFill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7" name="Стрелка вправо 6">
            <a:hlinkClick r:id="rId2" action="ppaction://hlinksldjump"/>
            <a:extLst>
              <a:ext uri="{FF2B5EF4-FFF2-40B4-BE49-F238E27FC236}">
                <a16:creationId xmlns:a16="http://schemas.microsoft.com/office/drawing/2014/main" id="{B8B33D74-5A5A-4F97-A5A6-607C451BBF92}"/>
              </a:ext>
            </a:extLst>
          </p:cNvPr>
          <p:cNvSpPr/>
          <p:nvPr/>
        </p:nvSpPr>
        <p:spPr>
          <a:xfrm>
            <a:off x="8100392" y="5949280"/>
            <a:ext cx="720080" cy="648072"/>
          </a:xfrm>
          <a:prstGeom prst="rightArrow">
            <a:avLst/>
          </a:prstGeom>
          <a:solidFill>
            <a:schemeClr val="bg1">
              <a:lumMod val="40000"/>
              <a:lumOff val="60000"/>
            </a:schemeClr>
          </a:solidFill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" t="4774" r="2802" b="4508"/>
          <a:stretch/>
        </p:blipFill>
        <p:spPr>
          <a:xfrm>
            <a:off x="1403648" y="2534848"/>
            <a:ext cx="6336704" cy="4104456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571480"/>
            <a:ext cx="1428760" cy="127159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A0A596-2451-4403-AEDF-34F01C4705F1}"/>
              </a:ext>
            </a:extLst>
          </p:cNvPr>
          <p:cNvSpPr txBox="1"/>
          <p:nvPr/>
        </p:nvSpPr>
        <p:spPr>
          <a:xfrm>
            <a:off x="2411760" y="528353"/>
            <a:ext cx="4572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Обычаи </a:t>
            </a:r>
            <a:endParaRPr lang="ru-RU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115617" y="2565400"/>
            <a:ext cx="7056834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dirty="0" smtClean="0"/>
              <a:t>Еще в </a:t>
            </a:r>
            <a:r>
              <a:rPr lang="en-US" altLang="ru-RU" sz="3600" dirty="0" smtClean="0"/>
              <a:t>XVII</a:t>
            </a:r>
            <a:r>
              <a:rPr lang="ru-RU" altLang="ru-RU" sz="3600" dirty="0" smtClean="0"/>
              <a:t> веке сохранялся обычай называть ребенка двойным именем, зачем? </a:t>
            </a:r>
            <a:endParaRPr lang="ru-RU" alt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571480"/>
            <a:ext cx="1428760" cy="127159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29266" y="1363448"/>
            <a:ext cx="73912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FFFF00"/>
                </a:solidFill>
                <a:latin typeface="Constantia" pitchFamily="18" charset="0"/>
              </a:rPr>
              <a:t>Крестильное имя хранили в тайне, дабы избежать порчи</a:t>
            </a:r>
            <a:endParaRPr lang="ru-RU" sz="3600" b="1" dirty="0">
              <a:solidFill>
                <a:srgbClr val="FFFF00"/>
              </a:solidFill>
              <a:latin typeface="Constantia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41987F-435E-48A1-904A-84B788A3EF3F}"/>
              </a:ext>
            </a:extLst>
          </p:cNvPr>
          <p:cNvSpPr txBox="1"/>
          <p:nvPr/>
        </p:nvSpPr>
        <p:spPr>
          <a:xfrm>
            <a:off x="2387675" y="378299"/>
            <a:ext cx="4572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Обычаи</a:t>
            </a:r>
            <a:endParaRPr lang="ru-RU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право 6">
            <a:hlinkClick r:id="rId2" action="ppaction://hlinksldjump"/>
            <a:extLst>
              <a:ext uri="{FF2B5EF4-FFF2-40B4-BE49-F238E27FC236}">
                <a16:creationId xmlns:a16="http://schemas.microsoft.com/office/drawing/2014/main" id="{BADC208D-DE57-4752-A67D-4792B3922B0A}"/>
              </a:ext>
            </a:extLst>
          </p:cNvPr>
          <p:cNvSpPr/>
          <p:nvPr/>
        </p:nvSpPr>
        <p:spPr>
          <a:xfrm>
            <a:off x="8100392" y="5949280"/>
            <a:ext cx="720080" cy="648072"/>
          </a:xfrm>
          <a:prstGeom prst="rightArrow">
            <a:avLst/>
          </a:prstGeom>
          <a:solidFill>
            <a:schemeClr val="bg1">
              <a:lumMod val="40000"/>
              <a:lumOff val="60000"/>
            </a:schemeClr>
          </a:solidFill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0045"/>
            <a:ext cx="6029176" cy="417735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571480"/>
            <a:ext cx="1428760" cy="127159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E64D38-0290-41DC-84F9-DE37229F7832}"/>
              </a:ext>
            </a:extLst>
          </p:cNvPr>
          <p:cNvSpPr txBox="1"/>
          <p:nvPr/>
        </p:nvSpPr>
        <p:spPr>
          <a:xfrm>
            <a:off x="2411760" y="528353"/>
            <a:ext cx="4572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Обычаи</a:t>
            </a:r>
            <a:endParaRPr lang="ru-RU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3278D6-1CB9-48A8-9846-3A6E1AFB3897}"/>
              </a:ext>
            </a:extLst>
          </p:cNvPr>
          <p:cNvSpPr txBox="1"/>
          <p:nvPr/>
        </p:nvSpPr>
        <p:spPr>
          <a:xfrm>
            <a:off x="1043608" y="1843070"/>
            <a:ext cx="716428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>Когда мальчику исполнялось три года, в день святого </a:t>
            </a:r>
            <a:r>
              <a:rPr lang="ru-RU" sz="4000" dirty="0" err="1" smtClean="0"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>Симеона</a:t>
            </a:r>
            <a:r>
              <a:rPr lang="ru-RU" sz="4000" dirty="0" smtClean="0"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> над ним проводили старинные обряды. Отец выводил ребенка во двор и первый раз…..? </a:t>
            </a:r>
            <a:endParaRPr lang="ru-RU" sz="4000" dirty="0">
              <a:solidFill>
                <a:srgbClr val="99FFCC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571480"/>
            <a:ext cx="1428760" cy="127159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DDE320-6BD2-4DCD-AD23-F979206C42DB}"/>
              </a:ext>
            </a:extLst>
          </p:cNvPr>
          <p:cNvSpPr txBox="1"/>
          <p:nvPr/>
        </p:nvSpPr>
        <p:spPr>
          <a:xfrm>
            <a:off x="2411760" y="528353"/>
            <a:ext cx="4572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Обычаи</a:t>
            </a:r>
            <a:endParaRPr lang="ru-RU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право 6">
            <a:hlinkClick r:id="rId2" action="ppaction://hlinksldjump"/>
            <a:extLst>
              <a:ext uri="{FF2B5EF4-FFF2-40B4-BE49-F238E27FC236}">
                <a16:creationId xmlns:a16="http://schemas.microsoft.com/office/drawing/2014/main" id="{5C25DB21-45EE-46D6-8452-7F94964E5C4C}"/>
              </a:ext>
            </a:extLst>
          </p:cNvPr>
          <p:cNvSpPr/>
          <p:nvPr/>
        </p:nvSpPr>
        <p:spPr>
          <a:xfrm>
            <a:off x="8100392" y="5949280"/>
            <a:ext cx="720080" cy="648072"/>
          </a:xfrm>
          <a:prstGeom prst="rightArrow">
            <a:avLst/>
          </a:prstGeom>
          <a:solidFill>
            <a:schemeClr val="bg1">
              <a:lumMod val="40000"/>
              <a:lumOff val="60000"/>
            </a:schemeClr>
          </a:solidFill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73963D-4637-4645-BB7B-BA3CC9446DEF}"/>
              </a:ext>
            </a:extLst>
          </p:cNvPr>
          <p:cNvSpPr txBox="1"/>
          <p:nvPr/>
        </p:nvSpPr>
        <p:spPr>
          <a:xfrm>
            <a:off x="1268760" y="1544016"/>
            <a:ext cx="6858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4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ажал в седло на </a:t>
            </a:r>
            <a:r>
              <a:rPr lang="ru-RU" sz="4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лошаль</a:t>
            </a:r>
            <a:endParaRPr lang="ru-RU" sz="4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62" y="2302942"/>
            <a:ext cx="6452616" cy="4520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571480"/>
            <a:ext cx="1428760" cy="127159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82B7F5-3D0D-4876-8081-45A58322DAC0}"/>
              </a:ext>
            </a:extLst>
          </p:cNvPr>
          <p:cNvSpPr txBox="1"/>
          <p:nvPr/>
        </p:nvSpPr>
        <p:spPr>
          <a:xfrm>
            <a:off x="1277380" y="1544016"/>
            <a:ext cx="725506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0" i="0" dirty="0" smtClean="0">
                <a:solidFill>
                  <a:srgbClr val="99FFCC"/>
                </a:solidFill>
                <a:effectLst/>
                <a:latin typeface="Times New Roman" panose="02020603050405020304" pitchFamily="18" charset="0"/>
              </a:rPr>
              <a:t>Свадебные обычаи.</a:t>
            </a:r>
          </a:p>
          <a:p>
            <a:pPr algn="ctr"/>
            <a:r>
              <a:rPr lang="ru-RU" sz="2800" dirty="0" smtClean="0">
                <a:solidFill>
                  <a:srgbClr val="99FFCC"/>
                </a:solidFill>
                <a:latin typeface="Times New Roman" panose="02020603050405020304" pitchFamily="18" charset="0"/>
              </a:rPr>
              <a:t>Что означает пословица </a:t>
            </a:r>
          </a:p>
          <a:p>
            <a:pPr algn="ctr"/>
            <a:r>
              <a:rPr lang="ru-RU" sz="2800" dirty="0" smtClean="0">
                <a:solidFill>
                  <a:srgbClr val="99FFCC"/>
                </a:solidFill>
                <a:latin typeface="Times New Roman" panose="02020603050405020304" pitchFamily="18" charset="0"/>
              </a:rPr>
              <a:t>«Через сноп не молотят?</a:t>
            </a:r>
            <a:endParaRPr lang="ru-RU" sz="2800" dirty="0">
              <a:solidFill>
                <a:srgbClr val="99FFCC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DDE320-6BD2-4DCD-AD23-F979206C42DB}"/>
              </a:ext>
            </a:extLst>
          </p:cNvPr>
          <p:cNvSpPr txBox="1"/>
          <p:nvPr/>
        </p:nvSpPr>
        <p:spPr>
          <a:xfrm>
            <a:off x="2411760" y="528353"/>
            <a:ext cx="4572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Обычаи</a:t>
            </a:r>
            <a:endParaRPr lang="ru-RU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284984"/>
            <a:ext cx="5373216" cy="302243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571480"/>
            <a:ext cx="1428760" cy="127159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1240" y="2276872"/>
            <a:ext cx="70991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rgbClr val="FFFF00"/>
                </a:solidFill>
                <a:latin typeface="Constantia" pitchFamily="18" charset="0"/>
              </a:rPr>
              <a:t>Если в семье подрастало несколько братьев или сестер, то традиция предписывала их выпускать в самостоятельную жизнь строго по старшинству</a:t>
            </a:r>
            <a:endParaRPr lang="ru-RU" sz="3200" b="1" dirty="0">
              <a:solidFill>
                <a:srgbClr val="FFFF00"/>
              </a:solidFill>
              <a:latin typeface="Constantia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2026CC-715D-4B90-9AE2-2FAA5948BE82}"/>
              </a:ext>
            </a:extLst>
          </p:cNvPr>
          <p:cNvSpPr txBox="1"/>
          <p:nvPr/>
        </p:nvSpPr>
        <p:spPr>
          <a:xfrm>
            <a:off x="2411760" y="528353"/>
            <a:ext cx="4572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Обычаи</a:t>
            </a:r>
            <a:endParaRPr lang="ru-RU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вправо 6">
            <a:hlinkClick r:id="rId2" action="ppaction://hlinksldjump"/>
            <a:extLst>
              <a:ext uri="{FF2B5EF4-FFF2-40B4-BE49-F238E27FC236}">
                <a16:creationId xmlns:a16="http://schemas.microsoft.com/office/drawing/2014/main" id="{E49983CA-4616-4434-BA2F-893CDAB32184}"/>
              </a:ext>
            </a:extLst>
          </p:cNvPr>
          <p:cNvSpPr/>
          <p:nvPr/>
        </p:nvSpPr>
        <p:spPr>
          <a:xfrm>
            <a:off x="8100392" y="5949280"/>
            <a:ext cx="720080" cy="648072"/>
          </a:xfrm>
          <a:prstGeom prst="rightArrow">
            <a:avLst/>
          </a:prstGeom>
          <a:solidFill>
            <a:schemeClr val="bg1">
              <a:lumMod val="40000"/>
              <a:lumOff val="60000"/>
            </a:schemeClr>
          </a:solidFill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260648"/>
            <a:ext cx="721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Правила игры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8090" y="1052736"/>
            <a:ext cx="7614226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ru-RU" sz="2600" dirty="0">
                <a:latin typeface="Constantia" pitchFamily="18" charset="0"/>
              </a:rPr>
              <a:t>Играют четыре команды. Они выбирают, пользуясь приведенной ниже </a:t>
            </a:r>
          </a:p>
          <a:p>
            <a:pPr marL="342900" indent="-342900" algn="just"/>
            <a:r>
              <a:rPr lang="ru-RU" sz="2600" dirty="0">
                <a:latin typeface="Constantia" pitchFamily="18" charset="0"/>
              </a:rPr>
              <a:t>    таблицей, тему вопроса и его </a:t>
            </a:r>
          </a:p>
          <a:p>
            <a:pPr marL="342900" indent="-342900" algn="just"/>
            <a:r>
              <a:rPr lang="ru-RU" sz="2600" dirty="0">
                <a:latin typeface="Constantia" pitchFamily="18" charset="0"/>
              </a:rPr>
              <a:t>    стоимость.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600" dirty="0">
                <a:latin typeface="Constantia" pitchFamily="18" charset="0"/>
              </a:rPr>
              <a:t>Право ответа принадлежит команде, </a:t>
            </a:r>
          </a:p>
          <a:p>
            <a:pPr marL="342900" indent="-342900" algn="just"/>
            <a:r>
              <a:rPr lang="ru-RU" sz="2600" dirty="0">
                <a:latin typeface="Constantia" pitchFamily="18" charset="0"/>
              </a:rPr>
              <a:t>    первой поднявшей табличку со своим названием.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600" dirty="0">
                <a:latin typeface="Constantia" pitchFamily="18" charset="0"/>
              </a:rPr>
              <a:t>В случае верного ответа команде засчитывается количество баллов, соответствующее стоимости вопроса.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600" dirty="0">
                <a:latin typeface="Constantia" pitchFamily="18" charset="0"/>
              </a:rPr>
              <a:t>Если дан неверный ответ, то право</a:t>
            </a:r>
            <a:br>
              <a:rPr lang="ru-RU" sz="2600" dirty="0">
                <a:latin typeface="Constantia" pitchFamily="18" charset="0"/>
              </a:rPr>
            </a:br>
            <a:r>
              <a:rPr lang="ru-RU" sz="2600" dirty="0">
                <a:latin typeface="Constantia" pitchFamily="18" charset="0"/>
              </a:rPr>
              <a:t>ответа на этот вопрос переходит другой команде.</a:t>
            </a:r>
          </a:p>
          <a:p>
            <a:pPr marL="342900" indent="-342900" algn="just"/>
            <a:endParaRPr lang="ru-RU" sz="2600" dirty="0">
              <a:latin typeface="Constantia" pitchFamily="18" charset="0"/>
            </a:endParaRPr>
          </a:p>
          <a:p>
            <a:pPr algn="just"/>
            <a:endParaRPr lang="ru-RU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571480"/>
            <a:ext cx="1428760" cy="127159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42F26B-D466-4440-86E1-14BCCC339D15}"/>
              </a:ext>
            </a:extLst>
          </p:cNvPr>
          <p:cNvSpPr txBox="1"/>
          <p:nvPr/>
        </p:nvSpPr>
        <p:spPr>
          <a:xfrm>
            <a:off x="2411760" y="528353"/>
            <a:ext cx="4572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Обычаи</a:t>
            </a:r>
            <a:endParaRPr lang="ru-RU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665312" y="2276872"/>
            <a:ext cx="8064896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 dirty="0" smtClean="0"/>
              <a:t>Какой смысл имеет распространенный обычай перед отъездом кого-либо из членов семьи всем находящимся в доме молча посидеть на несколько мгновений?</a:t>
            </a:r>
            <a:endParaRPr lang="ru-RU" altLang="ru-RU" sz="36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571480"/>
            <a:ext cx="1428760" cy="127159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B33034-C68D-4AED-A4DA-08DE862C0D6F}"/>
              </a:ext>
            </a:extLst>
          </p:cNvPr>
          <p:cNvSpPr txBox="1"/>
          <p:nvPr/>
        </p:nvSpPr>
        <p:spPr>
          <a:xfrm>
            <a:off x="2411760" y="352915"/>
            <a:ext cx="4572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Обычаи</a:t>
            </a:r>
            <a:endParaRPr lang="ru-RU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право 6">
            <a:hlinkClick r:id="rId2" action="ppaction://hlinksldjump"/>
            <a:extLst>
              <a:ext uri="{FF2B5EF4-FFF2-40B4-BE49-F238E27FC236}">
                <a16:creationId xmlns:a16="http://schemas.microsoft.com/office/drawing/2014/main" id="{4FCB5944-36B0-42AF-9D37-73D16B8CB494}"/>
              </a:ext>
            </a:extLst>
          </p:cNvPr>
          <p:cNvSpPr/>
          <p:nvPr/>
        </p:nvSpPr>
        <p:spPr>
          <a:xfrm>
            <a:off x="8100392" y="5949280"/>
            <a:ext cx="720080" cy="648072"/>
          </a:xfrm>
          <a:prstGeom prst="rightArrow">
            <a:avLst/>
          </a:prstGeom>
          <a:solidFill>
            <a:schemeClr val="bg1">
              <a:lumMod val="40000"/>
              <a:lumOff val="60000"/>
            </a:schemeClr>
          </a:solidFill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79712" y="1366016"/>
            <a:ext cx="7416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Чтобы уберечь отъезжающего от неприятностей в дороге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2482850"/>
            <a:ext cx="7382054" cy="4275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571480"/>
            <a:ext cx="1428760" cy="127159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4C3C8E-94BC-40D8-B81E-0898D036B5D9}"/>
              </a:ext>
            </a:extLst>
          </p:cNvPr>
          <p:cNvSpPr txBox="1"/>
          <p:nvPr/>
        </p:nvSpPr>
        <p:spPr>
          <a:xfrm>
            <a:off x="2411760" y="528353"/>
            <a:ext cx="4572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Обряды</a:t>
            </a:r>
            <a:endParaRPr lang="ru-RU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27584" y="2565400"/>
            <a:ext cx="7776864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 smtClean="0"/>
              <a:t>«</a:t>
            </a:r>
            <a:r>
              <a:rPr lang="ru-RU" altLang="ru-RU" sz="2800" dirty="0" err="1" smtClean="0"/>
              <a:t>Позорнишь</a:t>
            </a:r>
            <a:r>
              <a:rPr lang="ru-RU" altLang="ru-RU" sz="2800" dirty="0" smtClean="0"/>
              <a:t> пряжу на </a:t>
            </a:r>
            <a:r>
              <a:rPr lang="ru-RU" altLang="ru-RU" sz="2800" dirty="0" err="1" smtClean="0"/>
              <a:t>Власия</a:t>
            </a:r>
            <a:r>
              <a:rPr lang="ru-RU" altLang="ru-RU" sz="2800" dirty="0" smtClean="0"/>
              <a:t> – будешь с деньгами на </a:t>
            </a:r>
            <a:r>
              <a:rPr lang="ru-RU" altLang="ru-RU" sz="2800" dirty="0" err="1" smtClean="0"/>
              <a:t>Маслену</a:t>
            </a:r>
            <a:r>
              <a:rPr lang="ru-RU" altLang="ru-RU" sz="2800" dirty="0" smtClean="0"/>
              <a:t>».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 smtClean="0"/>
              <a:t>К Власьеву дню хорошие хозяйки старались закончить пряжу льна. Выбрав лучший моток, его выставляли на утреннюю зорьку куда? Считалось, что от этого пряжа станет белее и добротнее.</a:t>
            </a:r>
            <a:endParaRPr lang="ru-RU" altLang="ru-RU" sz="2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571480"/>
            <a:ext cx="1428760" cy="127159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73B33A-D102-4B1E-A3FD-A8D1ADC0FA4C}"/>
              </a:ext>
            </a:extLst>
          </p:cNvPr>
          <p:cNvSpPr txBox="1"/>
          <p:nvPr/>
        </p:nvSpPr>
        <p:spPr>
          <a:xfrm>
            <a:off x="2411760" y="528353"/>
            <a:ext cx="4572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Обряды </a:t>
            </a:r>
            <a:endParaRPr lang="ru-RU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право 6">
            <a:hlinkClick r:id="rId2" action="ppaction://hlinksldjump"/>
            <a:extLst>
              <a:ext uri="{FF2B5EF4-FFF2-40B4-BE49-F238E27FC236}">
                <a16:creationId xmlns:a16="http://schemas.microsoft.com/office/drawing/2014/main" id="{8C90134F-2839-4E98-82FF-FA5E31D6840F}"/>
              </a:ext>
            </a:extLst>
          </p:cNvPr>
          <p:cNvSpPr/>
          <p:nvPr/>
        </p:nvSpPr>
        <p:spPr>
          <a:xfrm>
            <a:off x="8100392" y="5949280"/>
            <a:ext cx="720080" cy="648072"/>
          </a:xfrm>
          <a:prstGeom prst="rightArrow">
            <a:avLst/>
          </a:prstGeom>
          <a:solidFill>
            <a:schemeClr val="bg1">
              <a:lumMod val="40000"/>
              <a:lumOff val="60000"/>
            </a:schemeClr>
          </a:solidFill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A9F2CD-39F0-4229-96AB-9CACFBA426FF}"/>
              </a:ext>
            </a:extLst>
          </p:cNvPr>
          <p:cNvSpPr txBox="1"/>
          <p:nvPr/>
        </p:nvSpPr>
        <p:spPr>
          <a:xfrm>
            <a:off x="4230967" y="2492896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 мороз</a:t>
            </a:r>
            <a:endParaRPr lang="ru-RU" sz="4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060848"/>
            <a:ext cx="2952328" cy="4536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571480"/>
            <a:ext cx="1428760" cy="127159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735520-98ED-440A-AC57-B80891476DE6}"/>
              </a:ext>
            </a:extLst>
          </p:cNvPr>
          <p:cNvSpPr txBox="1"/>
          <p:nvPr/>
        </p:nvSpPr>
        <p:spPr>
          <a:xfrm>
            <a:off x="1547664" y="332656"/>
            <a:ext cx="712879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Народный костюм</a:t>
            </a:r>
            <a:endParaRPr lang="ru-RU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7">
            <a:extLst>
              <a:ext uri="{FF2B5EF4-FFF2-40B4-BE49-F238E27FC236}">
                <a16:creationId xmlns:a16="http://schemas.microsoft.com/office/drawing/2014/main" id="{37323460-C3F6-4388-8607-4B7E79258988}"/>
              </a:ext>
            </a:extLst>
          </p:cNvPr>
          <p:cNvSpPr txBox="1">
            <a:spLocks/>
          </p:cNvSpPr>
          <p:nvPr/>
        </p:nvSpPr>
        <p:spPr>
          <a:xfrm>
            <a:off x="1654084" y="1412776"/>
            <a:ext cx="7128792" cy="20018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3200" dirty="0" smtClean="0">
                <a:solidFill>
                  <a:srgbClr val="99FFCC"/>
                </a:solidFill>
                <a:latin typeface="Calibri"/>
              </a:rPr>
              <a:t>Назовите правильно одежду представленную на фотографиях одним словом?</a:t>
            </a:r>
            <a:endParaRPr lang="ru-RU" sz="3200" dirty="0">
              <a:solidFill>
                <a:srgbClr val="99FFCC"/>
              </a:solidFill>
              <a:latin typeface="Calibri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76" t="15989" r="1176" b="2793"/>
          <a:stretch/>
        </p:blipFill>
        <p:spPr>
          <a:xfrm>
            <a:off x="540060" y="2723008"/>
            <a:ext cx="6480212" cy="3888106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571480"/>
            <a:ext cx="1428760" cy="127159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004048" y="3111624"/>
            <a:ext cx="43753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Рубаха</a:t>
            </a:r>
            <a:endParaRPr lang="ru-RU" sz="6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 вправо 6">
            <a:hlinkClick r:id="rId2" action="ppaction://hlinksldjump"/>
            <a:extLst>
              <a:ext uri="{FF2B5EF4-FFF2-40B4-BE49-F238E27FC236}">
                <a16:creationId xmlns:a16="http://schemas.microsoft.com/office/drawing/2014/main" id="{C152A7AC-B869-47D2-B5B4-691ABF431561}"/>
              </a:ext>
            </a:extLst>
          </p:cNvPr>
          <p:cNvSpPr/>
          <p:nvPr/>
        </p:nvSpPr>
        <p:spPr>
          <a:xfrm>
            <a:off x="8100392" y="5949280"/>
            <a:ext cx="720080" cy="648072"/>
          </a:xfrm>
          <a:prstGeom prst="rightArrow">
            <a:avLst/>
          </a:prstGeom>
          <a:solidFill>
            <a:schemeClr val="bg1">
              <a:lumMod val="40000"/>
              <a:lumOff val="60000"/>
            </a:schemeClr>
          </a:solidFill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735520-98ED-440A-AC57-B80891476DE6}"/>
              </a:ext>
            </a:extLst>
          </p:cNvPr>
          <p:cNvSpPr txBox="1"/>
          <p:nvPr/>
        </p:nvSpPr>
        <p:spPr>
          <a:xfrm>
            <a:off x="1547664" y="332656"/>
            <a:ext cx="712879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Народный костюм</a:t>
            </a:r>
            <a:endParaRPr lang="ru-RU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492896"/>
            <a:ext cx="4221088" cy="422108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571480"/>
            <a:ext cx="1428760" cy="127159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043608" y="2852936"/>
            <a:ext cx="6840214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 dirty="0" smtClean="0"/>
              <a:t>Нижнюю часть штанин для удобства заправляли в сапоги либо закрывали онучами, что это такое?</a:t>
            </a:r>
            <a:endParaRPr lang="ru-RU" altLang="ru-RU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735520-98ED-440A-AC57-B80891476DE6}"/>
              </a:ext>
            </a:extLst>
          </p:cNvPr>
          <p:cNvSpPr txBox="1"/>
          <p:nvPr/>
        </p:nvSpPr>
        <p:spPr>
          <a:xfrm>
            <a:off x="1547664" y="332656"/>
            <a:ext cx="712879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Народный костюм</a:t>
            </a:r>
            <a:endParaRPr lang="ru-RU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571480"/>
            <a:ext cx="1428760" cy="127159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1412776"/>
            <a:ext cx="56531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Холщовые или теплые суконные полоски, которыми обертывают ногу  </a:t>
            </a:r>
            <a:endParaRPr lang="ru-RU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право 6">
            <a:hlinkClick r:id="rId2" action="ppaction://hlinksldjump"/>
            <a:extLst>
              <a:ext uri="{FF2B5EF4-FFF2-40B4-BE49-F238E27FC236}">
                <a16:creationId xmlns:a16="http://schemas.microsoft.com/office/drawing/2014/main" id="{FBEB138B-294E-4D82-9192-62CFB3748309}"/>
              </a:ext>
            </a:extLst>
          </p:cNvPr>
          <p:cNvSpPr/>
          <p:nvPr/>
        </p:nvSpPr>
        <p:spPr>
          <a:xfrm>
            <a:off x="8100392" y="5949280"/>
            <a:ext cx="720080" cy="648072"/>
          </a:xfrm>
          <a:prstGeom prst="rightArrow">
            <a:avLst/>
          </a:prstGeom>
          <a:solidFill>
            <a:schemeClr val="bg1">
              <a:lumMod val="40000"/>
              <a:lumOff val="60000"/>
            </a:schemeClr>
          </a:solidFill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735520-98ED-440A-AC57-B80891476DE6}"/>
              </a:ext>
            </a:extLst>
          </p:cNvPr>
          <p:cNvSpPr txBox="1"/>
          <p:nvPr/>
        </p:nvSpPr>
        <p:spPr>
          <a:xfrm>
            <a:off x="1547664" y="332656"/>
            <a:ext cx="712879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Народный костюм</a:t>
            </a:r>
            <a:endParaRPr lang="ru-RU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62" y="3187349"/>
            <a:ext cx="6488940" cy="356891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571480"/>
            <a:ext cx="1428760" cy="127159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FD4236-BFEF-484F-ACB6-6EC4F8E362A3}"/>
              </a:ext>
            </a:extLst>
          </p:cNvPr>
          <p:cNvSpPr txBox="1"/>
          <p:nvPr/>
        </p:nvSpPr>
        <p:spPr>
          <a:xfrm>
            <a:off x="395536" y="2348881"/>
            <a:ext cx="842493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3200" dirty="0"/>
              <a:t>В</a:t>
            </a:r>
            <a:r>
              <a:rPr lang="ru-RU" sz="3200" dirty="0" smtClean="0"/>
              <a:t>ерхняя </a:t>
            </a:r>
            <a:r>
              <a:rPr lang="ru-RU" sz="3200" dirty="0"/>
              <a:t>однобортная крестьянская женская одежда </a:t>
            </a:r>
            <a:r>
              <a:rPr lang="ru-RU" sz="3200" dirty="0" smtClean="0"/>
              <a:t>для </a:t>
            </a:r>
            <a:r>
              <a:rPr lang="ru-RU" sz="3200" dirty="0"/>
              <a:t>праздников наподобие кофты. Особую популярность получила </a:t>
            </a:r>
            <a:r>
              <a:rPr lang="ru-RU" sz="3200" dirty="0" smtClean="0"/>
              <a:t>на </a:t>
            </a:r>
            <a:r>
              <a:rPr lang="ru-RU" sz="3200" dirty="0"/>
              <a:t>Руси в XVII веке. </a:t>
            </a:r>
            <a:r>
              <a:rPr lang="ru-RU" sz="3200" dirty="0" smtClean="0"/>
              <a:t>Ее носили </a:t>
            </a:r>
            <a:r>
              <a:rPr lang="ru-RU" sz="3200" dirty="0"/>
              <a:t>девушки и замужние женщины </a:t>
            </a:r>
            <a:r>
              <a:rPr lang="ru-RU" sz="3200" dirty="0" smtClean="0"/>
              <a:t>из </a:t>
            </a:r>
            <a:r>
              <a:rPr lang="ru-RU" sz="3200" dirty="0"/>
              <a:t>боярских и купеческих семей</a:t>
            </a:r>
            <a:r>
              <a:rPr lang="ru-RU" sz="3200" dirty="0" smtClean="0"/>
              <a:t>.</a:t>
            </a:r>
            <a:endParaRPr lang="ru-RU" sz="3200" dirty="0">
              <a:solidFill>
                <a:srgbClr val="99FF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735520-98ED-440A-AC57-B80891476DE6}"/>
              </a:ext>
            </a:extLst>
          </p:cNvPr>
          <p:cNvSpPr txBox="1"/>
          <p:nvPr/>
        </p:nvSpPr>
        <p:spPr>
          <a:xfrm>
            <a:off x="1547664" y="332656"/>
            <a:ext cx="712879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Народный костюм</a:t>
            </a:r>
            <a:endParaRPr lang="ru-RU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571480"/>
            <a:ext cx="1428760" cy="127159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50792" y="2402304"/>
            <a:ext cx="71382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FFFF00"/>
                </a:solidFill>
                <a:latin typeface="Constantia" pitchFamily="18" charset="0"/>
              </a:rPr>
              <a:t>Душегрея</a:t>
            </a:r>
            <a:endParaRPr lang="ru-RU" sz="6000" dirty="0">
              <a:solidFill>
                <a:srgbClr val="FFFF00"/>
              </a:solidFill>
              <a:latin typeface="Constantia" pitchFamily="18" charset="0"/>
            </a:endParaRPr>
          </a:p>
        </p:txBody>
      </p:sp>
      <p:sp>
        <p:nvSpPr>
          <p:cNvPr id="9" name="Стрелка вправо 6">
            <a:hlinkClick r:id="rId2" action="ppaction://hlinksldjump"/>
            <a:extLst>
              <a:ext uri="{FF2B5EF4-FFF2-40B4-BE49-F238E27FC236}">
                <a16:creationId xmlns:a16="http://schemas.microsoft.com/office/drawing/2014/main" id="{97A5D6BB-0DAE-4E65-BE6E-2040E5549A05}"/>
              </a:ext>
            </a:extLst>
          </p:cNvPr>
          <p:cNvSpPr/>
          <p:nvPr/>
        </p:nvSpPr>
        <p:spPr>
          <a:xfrm>
            <a:off x="8100392" y="5949280"/>
            <a:ext cx="720080" cy="648072"/>
          </a:xfrm>
          <a:prstGeom prst="rightArrow">
            <a:avLst/>
          </a:prstGeom>
          <a:solidFill>
            <a:schemeClr val="bg1">
              <a:lumMod val="40000"/>
              <a:lumOff val="60000"/>
            </a:schemeClr>
          </a:solidFill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735520-98ED-440A-AC57-B80891476DE6}"/>
              </a:ext>
            </a:extLst>
          </p:cNvPr>
          <p:cNvSpPr txBox="1"/>
          <p:nvPr/>
        </p:nvSpPr>
        <p:spPr>
          <a:xfrm>
            <a:off x="1547664" y="332656"/>
            <a:ext cx="712879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Народный костюм</a:t>
            </a:r>
            <a:endParaRPr lang="ru-RU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647" y="1736092"/>
            <a:ext cx="3228975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4942735"/>
              </p:ext>
            </p:extLst>
          </p:nvPr>
        </p:nvGraphicFramePr>
        <p:xfrm>
          <a:off x="0" y="476672"/>
          <a:ext cx="9144000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90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31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29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2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29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31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089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4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Дом</a:t>
                      </a:r>
                      <a:endParaRPr lang="ru-RU" sz="48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1602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800" b="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2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10</a:t>
                      </a:r>
                      <a:endParaRPr lang="ru-RU" sz="48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1602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800" b="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3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20</a:t>
                      </a:r>
                      <a:endParaRPr lang="ru-RU" sz="48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1602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800" b="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30</a:t>
                      </a:r>
                      <a:endParaRPr lang="ru-RU" sz="48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1602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800" b="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5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40</a:t>
                      </a:r>
                      <a:endParaRPr lang="en-US" sz="48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1602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800" b="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6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50</a:t>
                      </a:r>
                      <a:endParaRPr lang="ru-RU" sz="48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1602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89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4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Обычаи</a:t>
                      </a:r>
                      <a:endParaRPr lang="ru-RU" sz="48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1602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800" b="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7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10</a:t>
                      </a:r>
                      <a:endParaRPr lang="en-US" sz="48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1602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b="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8" action="ppaction://hlinksldjump"/>
                        </a:rPr>
                        <a:t>20</a:t>
                      </a:r>
                      <a:endParaRPr lang="en-US" sz="48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1602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800" b="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9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30</a:t>
                      </a:r>
                      <a:endParaRPr lang="ru-RU" sz="48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1602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800" b="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10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40</a:t>
                      </a:r>
                      <a:endParaRPr lang="ru-RU" sz="48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1602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b="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11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50</a:t>
                      </a:r>
                      <a:endParaRPr lang="ru-RU" sz="48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1602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89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Народный</a:t>
                      </a:r>
                      <a:r>
                        <a:rPr lang="ru-RU" sz="2800" b="1" i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костюм</a:t>
                      </a:r>
                      <a:endParaRPr lang="ru-RU" sz="28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1602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b="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12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10</a:t>
                      </a:r>
                      <a:endParaRPr lang="ru-RU" sz="48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1602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800" b="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13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2</a:t>
                      </a:r>
                      <a:r>
                        <a:rPr lang="en-US" sz="4800" b="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13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0</a:t>
                      </a:r>
                      <a:endParaRPr lang="ru-RU" sz="48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1602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800" b="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1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30</a:t>
                      </a:r>
                      <a:endParaRPr lang="ru-RU" sz="48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1602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800" b="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15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40</a:t>
                      </a:r>
                      <a:endParaRPr lang="ru-RU" sz="48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1602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b="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16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50</a:t>
                      </a:r>
                      <a:endParaRPr lang="ru-RU" sz="48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1602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89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Крестьянский</a:t>
                      </a:r>
                      <a:r>
                        <a:rPr lang="ru-RU" sz="2800" b="1" i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стол</a:t>
                      </a:r>
                      <a:endParaRPr lang="ru-RU" sz="28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1602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b="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17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10</a:t>
                      </a:r>
                      <a:endParaRPr lang="ru-RU" sz="48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1602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800" b="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18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20</a:t>
                      </a:r>
                      <a:endParaRPr lang="ru-RU" sz="48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1602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800" b="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19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30</a:t>
                      </a:r>
                      <a:endParaRPr lang="ru-RU" sz="48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1602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b="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20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40</a:t>
                      </a:r>
                      <a:endParaRPr lang="ru-RU" sz="48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1602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800" b="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21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50</a:t>
                      </a:r>
                      <a:endParaRPr lang="ru-RU" sz="48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1602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309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Традиции</a:t>
                      </a:r>
                      <a:endParaRPr lang="ru-RU" sz="36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1602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b="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22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10</a:t>
                      </a:r>
                      <a:endParaRPr lang="ru-RU" sz="48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1602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800" b="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23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20</a:t>
                      </a:r>
                      <a:endParaRPr lang="ru-RU" sz="48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1602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800" b="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2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30</a:t>
                      </a:r>
                      <a:endParaRPr lang="ru-RU" sz="48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1602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b="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25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40</a:t>
                      </a:r>
                      <a:endParaRPr lang="ru-RU" sz="48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1602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800" b="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26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50</a:t>
                      </a:r>
                      <a:endParaRPr lang="ru-RU" sz="48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1602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959184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571480"/>
            <a:ext cx="1428760" cy="127159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40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547664" y="2348880"/>
            <a:ext cx="6768751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 smtClean="0"/>
              <a:t>На гулянья и праздники женщины обували кожаные туфли. Круглоносые, на не высоком каблуке, они украшались аппликациями из сукна сафьяна, штофа, а также медными гвоздиками? </a:t>
            </a:r>
            <a:endParaRPr lang="ru-RU" altLang="ru-RU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735520-98ED-440A-AC57-B80891476DE6}"/>
              </a:ext>
            </a:extLst>
          </p:cNvPr>
          <p:cNvSpPr txBox="1"/>
          <p:nvPr/>
        </p:nvSpPr>
        <p:spPr>
          <a:xfrm>
            <a:off x="1547664" y="332656"/>
            <a:ext cx="712879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Народный костюм</a:t>
            </a:r>
            <a:endParaRPr lang="ru-RU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571480"/>
            <a:ext cx="1428760" cy="127159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60032" y="5902991"/>
            <a:ext cx="4567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  <a:latin typeface="Monotype Corsiva" pitchFamily="66" charset="0"/>
              </a:rPr>
              <a:t>Коты</a:t>
            </a:r>
            <a:endParaRPr lang="ru-RU" sz="36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10" name="Стрелка вправо 6">
            <a:hlinkClick r:id="rId2" action="ppaction://hlinksldjump"/>
            <a:extLst>
              <a:ext uri="{FF2B5EF4-FFF2-40B4-BE49-F238E27FC236}">
                <a16:creationId xmlns:a16="http://schemas.microsoft.com/office/drawing/2014/main" id="{325B5B48-2324-4349-9932-CDBFB0CA34CC}"/>
              </a:ext>
            </a:extLst>
          </p:cNvPr>
          <p:cNvSpPr/>
          <p:nvPr/>
        </p:nvSpPr>
        <p:spPr>
          <a:xfrm>
            <a:off x="8100392" y="5949280"/>
            <a:ext cx="720080" cy="648072"/>
          </a:xfrm>
          <a:prstGeom prst="rightArrow">
            <a:avLst/>
          </a:prstGeom>
          <a:solidFill>
            <a:schemeClr val="bg1">
              <a:lumMod val="40000"/>
              <a:lumOff val="60000"/>
            </a:schemeClr>
          </a:solidFill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735520-98ED-440A-AC57-B80891476DE6}"/>
              </a:ext>
            </a:extLst>
          </p:cNvPr>
          <p:cNvSpPr txBox="1"/>
          <p:nvPr/>
        </p:nvSpPr>
        <p:spPr>
          <a:xfrm>
            <a:off x="1643042" y="208970"/>
            <a:ext cx="712879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Народный костюм</a:t>
            </a:r>
            <a:endParaRPr lang="ru-RU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552" y="1207275"/>
            <a:ext cx="2505448" cy="44528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07"/>
          <a:stretch/>
        </p:blipFill>
        <p:spPr>
          <a:xfrm>
            <a:off x="2388597" y="1289627"/>
            <a:ext cx="4237131" cy="55340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571480"/>
            <a:ext cx="1428760" cy="127159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11" name="Текст 7">
            <a:extLst>
              <a:ext uri="{FF2B5EF4-FFF2-40B4-BE49-F238E27FC236}">
                <a16:creationId xmlns:a16="http://schemas.microsoft.com/office/drawing/2014/main" id="{9B17FA88-FF58-4447-BC64-A31DCADE513C}"/>
              </a:ext>
            </a:extLst>
          </p:cNvPr>
          <p:cNvSpPr txBox="1">
            <a:spLocks/>
          </p:cNvSpPr>
          <p:nvPr/>
        </p:nvSpPr>
        <p:spPr>
          <a:xfrm>
            <a:off x="1643042" y="1585152"/>
            <a:ext cx="6817390" cy="20018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dirty="0" smtClean="0">
                <a:solidFill>
                  <a:srgbClr val="99FFCC"/>
                </a:solidFill>
              </a:rPr>
              <a:t>Самая распространённая </a:t>
            </a:r>
            <a:r>
              <a:rPr lang="ru-RU" sz="3200" dirty="0">
                <a:solidFill>
                  <a:srgbClr val="99FFCC"/>
                </a:solidFill>
              </a:rPr>
              <a:t>зимняя одежда. </a:t>
            </a:r>
            <a:r>
              <a:rPr lang="ru-RU" sz="3200" dirty="0" smtClean="0">
                <a:solidFill>
                  <a:srgbClr val="99FFCC"/>
                </a:solidFill>
              </a:rPr>
              <a:t>Это слово было заимствовано </a:t>
            </a:r>
            <a:r>
              <a:rPr lang="ru-RU" sz="3200" dirty="0">
                <a:solidFill>
                  <a:srgbClr val="99FFCC"/>
                </a:solidFill>
              </a:rPr>
              <a:t>из тюркского языка и означает - шкура или «кожаный мешок из звериной шкуры». Некоторые исследователи предлагают рассматривать </a:t>
            </a:r>
            <a:r>
              <a:rPr lang="ru-RU" sz="3200" dirty="0" smtClean="0">
                <a:solidFill>
                  <a:srgbClr val="99FFCC"/>
                </a:solidFill>
              </a:rPr>
              <a:t>это слово как </a:t>
            </a:r>
            <a:r>
              <a:rPr lang="ru-RU" sz="3200" dirty="0">
                <a:solidFill>
                  <a:srgbClr val="99FFCC"/>
                </a:solidFill>
              </a:rPr>
              <a:t>древнерусское «тулово», что значит туловище.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735520-98ED-440A-AC57-B80891476DE6}"/>
              </a:ext>
            </a:extLst>
          </p:cNvPr>
          <p:cNvSpPr txBox="1"/>
          <p:nvPr/>
        </p:nvSpPr>
        <p:spPr>
          <a:xfrm>
            <a:off x="1547664" y="332656"/>
            <a:ext cx="712879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Народный костюм</a:t>
            </a:r>
            <a:endParaRPr lang="ru-RU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571480"/>
            <a:ext cx="1428760" cy="127159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7" name="Текст 7">
            <a:extLst>
              <a:ext uri="{FF2B5EF4-FFF2-40B4-BE49-F238E27FC236}">
                <a16:creationId xmlns:a16="http://schemas.microsoft.com/office/drawing/2014/main" id="{7D8EC210-BA0F-4C71-B64E-A63BF910E05F}"/>
              </a:ext>
            </a:extLst>
          </p:cNvPr>
          <p:cNvSpPr txBox="1">
            <a:spLocks/>
          </p:cNvSpPr>
          <p:nvPr/>
        </p:nvSpPr>
        <p:spPr>
          <a:xfrm>
            <a:off x="4211960" y="1222216"/>
            <a:ext cx="3960440" cy="7200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800" dirty="0" smtClean="0">
                <a:solidFill>
                  <a:srgbClr val="FFFF00"/>
                </a:solidFill>
              </a:rPr>
              <a:t>Тулуп</a:t>
            </a:r>
            <a:endParaRPr lang="ru-RU" sz="4800" dirty="0">
              <a:solidFill>
                <a:srgbClr val="FFFF00"/>
              </a:solidFill>
            </a:endParaRPr>
          </a:p>
        </p:txBody>
      </p:sp>
      <p:sp>
        <p:nvSpPr>
          <p:cNvPr id="8" name="Стрелка вправо 6">
            <a:hlinkClick r:id="rId2" action="ppaction://hlinksldjump"/>
            <a:extLst>
              <a:ext uri="{FF2B5EF4-FFF2-40B4-BE49-F238E27FC236}">
                <a16:creationId xmlns:a16="http://schemas.microsoft.com/office/drawing/2014/main" id="{28AF08B2-AFB3-409D-A5EA-7E6067F09594}"/>
              </a:ext>
            </a:extLst>
          </p:cNvPr>
          <p:cNvSpPr/>
          <p:nvPr/>
        </p:nvSpPr>
        <p:spPr>
          <a:xfrm>
            <a:off x="8100392" y="5949280"/>
            <a:ext cx="720080" cy="648072"/>
          </a:xfrm>
          <a:prstGeom prst="rightArrow">
            <a:avLst/>
          </a:prstGeom>
          <a:solidFill>
            <a:schemeClr val="bg1">
              <a:lumMod val="40000"/>
              <a:lumOff val="60000"/>
            </a:schemeClr>
          </a:solidFill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735520-98ED-440A-AC57-B80891476DE6}"/>
              </a:ext>
            </a:extLst>
          </p:cNvPr>
          <p:cNvSpPr txBox="1"/>
          <p:nvPr/>
        </p:nvSpPr>
        <p:spPr>
          <a:xfrm>
            <a:off x="1547664" y="332656"/>
            <a:ext cx="712879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Народный костюм</a:t>
            </a:r>
            <a:endParaRPr lang="ru-RU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2148503"/>
            <a:ext cx="7668344" cy="4259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571480"/>
            <a:ext cx="1428760" cy="127159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43C5A0-4F5E-42F0-ABF3-8843763FB449}"/>
              </a:ext>
            </a:extLst>
          </p:cNvPr>
          <p:cNvSpPr txBox="1"/>
          <p:nvPr/>
        </p:nvSpPr>
        <p:spPr>
          <a:xfrm>
            <a:off x="1043608" y="2492896"/>
            <a:ext cx="7272808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99FFCC"/>
                </a:solidFill>
                <a:latin typeface="Roboto" panose="02000000000000000000" pitchFamily="2" charset="0"/>
              </a:rPr>
              <a:t>На Руси это был важнейший инструмент народного хозяйства. П</a:t>
            </a:r>
            <a:r>
              <a:rPr lang="ru-RU" sz="2800" dirty="0" smtClean="0">
                <a:solidFill>
                  <a:srgbClr val="99FFCC"/>
                </a:solidFill>
                <a:latin typeface="Roboto" panose="02000000000000000000" pitchFamily="2" charset="0"/>
              </a:rPr>
              <a:t>о </a:t>
            </a:r>
            <a:r>
              <a:rPr lang="ru-RU" sz="2800" dirty="0">
                <a:solidFill>
                  <a:srgbClr val="99FFCC"/>
                </a:solidFill>
                <a:latin typeface="Roboto" panose="02000000000000000000" pitchFamily="2" charset="0"/>
              </a:rPr>
              <a:t>форме </a:t>
            </a:r>
            <a:r>
              <a:rPr lang="ru-RU" sz="2800" dirty="0" smtClean="0">
                <a:solidFill>
                  <a:srgbClr val="99FFCC"/>
                </a:solidFill>
                <a:latin typeface="Roboto" panose="02000000000000000000" pitchFamily="2" charset="0"/>
              </a:rPr>
              <a:t>он напоминал </a:t>
            </a:r>
            <a:r>
              <a:rPr lang="ru-RU" sz="2800" dirty="0">
                <a:solidFill>
                  <a:srgbClr val="99FFCC"/>
                </a:solidFill>
                <a:latin typeface="Roboto" panose="02000000000000000000" pitchFamily="2" charset="0"/>
              </a:rPr>
              <a:t>плоскую широкую лопату на длинном черенке. </a:t>
            </a:r>
            <a:r>
              <a:rPr lang="ru-RU" sz="4400" dirty="0">
                <a:solidFill>
                  <a:srgbClr val="99FFCC"/>
                </a:solidFill>
              </a:rPr>
              <a:t/>
            </a:r>
            <a:br>
              <a:rPr lang="ru-RU" sz="4400" dirty="0">
                <a:solidFill>
                  <a:srgbClr val="99FFCC"/>
                </a:solidFill>
              </a:rPr>
            </a:br>
            <a:r>
              <a:rPr lang="ru-RU" sz="4400" dirty="0">
                <a:solidFill>
                  <a:srgbClr val="99FFCC"/>
                </a:solidFill>
              </a:rPr>
              <a:t/>
            </a:r>
            <a:br>
              <a:rPr lang="ru-RU" sz="4400" dirty="0">
                <a:solidFill>
                  <a:srgbClr val="99FFCC"/>
                </a:solidFill>
              </a:rPr>
            </a:br>
            <a:endParaRPr lang="ru-RU" sz="4400" dirty="0">
              <a:solidFill>
                <a:srgbClr val="99FFCC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735520-98ED-440A-AC57-B80891476DE6}"/>
              </a:ext>
            </a:extLst>
          </p:cNvPr>
          <p:cNvSpPr txBox="1"/>
          <p:nvPr/>
        </p:nvSpPr>
        <p:spPr>
          <a:xfrm>
            <a:off x="1668690" y="563739"/>
            <a:ext cx="712879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Крестьянский стол</a:t>
            </a:r>
            <a:endParaRPr lang="ru-RU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571480"/>
            <a:ext cx="1428760" cy="127159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8" name="Стрелка вправо 6">
            <a:hlinkClick r:id="rId2" action="ppaction://hlinksldjump"/>
            <a:extLst>
              <a:ext uri="{FF2B5EF4-FFF2-40B4-BE49-F238E27FC236}">
                <a16:creationId xmlns:a16="http://schemas.microsoft.com/office/drawing/2014/main" id="{4DBAE4B8-D622-4EC7-B8B5-B968ACF2B6F2}"/>
              </a:ext>
            </a:extLst>
          </p:cNvPr>
          <p:cNvSpPr/>
          <p:nvPr/>
        </p:nvSpPr>
        <p:spPr>
          <a:xfrm>
            <a:off x="8100392" y="5949280"/>
            <a:ext cx="720080" cy="648072"/>
          </a:xfrm>
          <a:prstGeom prst="rightArrow">
            <a:avLst/>
          </a:prstGeom>
          <a:solidFill>
            <a:schemeClr val="bg1">
              <a:lumMod val="40000"/>
              <a:lumOff val="60000"/>
            </a:schemeClr>
          </a:solidFill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735520-98ED-440A-AC57-B80891476DE6}"/>
              </a:ext>
            </a:extLst>
          </p:cNvPr>
          <p:cNvSpPr txBox="1"/>
          <p:nvPr/>
        </p:nvSpPr>
        <p:spPr>
          <a:xfrm>
            <a:off x="1668690" y="563739"/>
            <a:ext cx="712879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Крестьянский стол</a:t>
            </a:r>
            <a:endParaRPr lang="ru-RU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76872"/>
            <a:ext cx="6667500" cy="44386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07904" y="1458349"/>
            <a:ext cx="19912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err="1" smtClean="0">
                <a:solidFill>
                  <a:srgbClr val="FFFF00"/>
                </a:solidFill>
              </a:rPr>
              <a:t>Садник</a:t>
            </a:r>
            <a:endParaRPr lang="ru-RU" sz="4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571480"/>
            <a:ext cx="1428760" cy="127159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552" y="2852936"/>
            <a:ext cx="82579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99FFCC"/>
                </a:solidFill>
                <a:latin typeface="Tahoma" panose="020B0604030504040204" pitchFamily="34" charset="0"/>
              </a:rPr>
              <a:t>Ярославские хозяйки говорили, </a:t>
            </a:r>
          </a:p>
          <a:p>
            <a:pPr algn="ctr"/>
            <a:r>
              <a:rPr lang="ru-RU" sz="4000" dirty="0" smtClean="0">
                <a:solidFill>
                  <a:srgbClr val="99FFCC"/>
                </a:solidFill>
                <a:latin typeface="Tahoma" panose="020B0604030504040204" pitchFamily="34" charset="0"/>
              </a:rPr>
              <a:t>«А сегодня, пироги с </a:t>
            </a:r>
            <a:r>
              <a:rPr lang="ru-RU" sz="4000" dirty="0" err="1" smtClean="0">
                <a:solidFill>
                  <a:srgbClr val="99FFCC"/>
                </a:solidFill>
                <a:latin typeface="Tahoma" panose="020B0604030504040204" pitchFamily="34" charset="0"/>
              </a:rPr>
              <a:t>аминем</a:t>
            </a:r>
            <a:r>
              <a:rPr lang="ru-RU" sz="4000" dirty="0" smtClean="0">
                <a:solidFill>
                  <a:srgbClr val="99FFCC"/>
                </a:solidFill>
                <a:latin typeface="Tahoma" panose="020B0604030504040204" pitchFamily="34" charset="0"/>
              </a:rPr>
              <a:t>».</a:t>
            </a:r>
          </a:p>
          <a:p>
            <a:pPr algn="ctr"/>
            <a:r>
              <a:rPr lang="ru-RU" sz="4000" dirty="0" smtClean="0">
                <a:solidFill>
                  <a:srgbClr val="99FFCC"/>
                </a:solidFill>
                <a:latin typeface="Tahoma" panose="020B0604030504040204" pitchFamily="34" charset="0"/>
              </a:rPr>
              <a:t> </a:t>
            </a:r>
            <a:r>
              <a:rPr lang="ru-RU" sz="4000" dirty="0">
                <a:solidFill>
                  <a:srgbClr val="99FFCC"/>
                </a:solidFill>
                <a:latin typeface="Tahoma" panose="020B0604030504040204" pitchFamily="34" charset="0"/>
              </a:rPr>
              <a:t>С</a:t>
            </a:r>
            <a:r>
              <a:rPr lang="ru-RU" sz="4000" dirty="0" smtClean="0">
                <a:solidFill>
                  <a:srgbClr val="99FFCC"/>
                </a:solidFill>
                <a:latin typeface="Tahoma" panose="020B0604030504040204" pitchFamily="34" charset="0"/>
              </a:rPr>
              <a:t> чем же предлагались пироги? </a:t>
            </a:r>
            <a:endParaRPr lang="ru-RU" sz="4000" dirty="0">
              <a:solidFill>
                <a:srgbClr val="99FFCC"/>
              </a:solidFill>
              <a:latin typeface="Tahom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735520-98ED-440A-AC57-B80891476DE6}"/>
              </a:ext>
            </a:extLst>
          </p:cNvPr>
          <p:cNvSpPr txBox="1"/>
          <p:nvPr/>
        </p:nvSpPr>
        <p:spPr>
          <a:xfrm>
            <a:off x="1668690" y="563739"/>
            <a:ext cx="712879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Крестьянский стол</a:t>
            </a:r>
            <a:endParaRPr lang="ru-RU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571480"/>
            <a:ext cx="1428760" cy="127159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9" name="Стрелка вправо 6">
            <a:hlinkClick r:id="rId2" action="ppaction://hlinksldjump"/>
            <a:extLst>
              <a:ext uri="{FF2B5EF4-FFF2-40B4-BE49-F238E27FC236}">
                <a16:creationId xmlns:a16="http://schemas.microsoft.com/office/drawing/2014/main" id="{212094F5-0BE3-4008-97E5-50BBDD12BDE8}"/>
              </a:ext>
            </a:extLst>
          </p:cNvPr>
          <p:cNvSpPr/>
          <p:nvPr/>
        </p:nvSpPr>
        <p:spPr>
          <a:xfrm>
            <a:off x="8100392" y="5949280"/>
            <a:ext cx="720080" cy="648072"/>
          </a:xfrm>
          <a:prstGeom prst="rightArrow">
            <a:avLst/>
          </a:prstGeom>
          <a:solidFill>
            <a:schemeClr val="bg1">
              <a:lumMod val="40000"/>
              <a:lumOff val="60000"/>
            </a:schemeClr>
          </a:solidFill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856543-4DF1-4FF8-B768-9C0D84D5623F}"/>
              </a:ext>
            </a:extLst>
          </p:cNvPr>
          <p:cNvSpPr txBox="1"/>
          <p:nvPr/>
        </p:nvSpPr>
        <p:spPr>
          <a:xfrm>
            <a:off x="2915816" y="1412776"/>
            <a:ext cx="65246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FFFF00"/>
                </a:solidFill>
                <a:latin typeface="Tahoma" panose="020B0604030504040204" pitchFamily="34" charset="0"/>
              </a:rPr>
              <a:t>Пироги без начинки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735520-98ED-440A-AC57-B80891476DE6}"/>
              </a:ext>
            </a:extLst>
          </p:cNvPr>
          <p:cNvSpPr txBox="1"/>
          <p:nvPr/>
        </p:nvSpPr>
        <p:spPr>
          <a:xfrm>
            <a:off x="1668690" y="563739"/>
            <a:ext cx="712879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Крестьянский стол</a:t>
            </a:r>
            <a:endParaRPr lang="ru-RU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59107"/>
            <a:ext cx="7056784" cy="46865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571480"/>
            <a:ext cx="1428760" cy="127159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115616" y="2565400"/>
            <a:ext cx="7128792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sz="2800" dirty="0" smtClean="0"/>
              <a:t>Русский </a:t>
            </a:r>
            <a:r>
              <a:rPr lang="ru-RU" altLang="ru-RU" sz="2800" dirty="0"/>
              <a:t>холодный суп из </a:t>
            </a:r>
            <a:r>
              <a:rPr lang="ru-RU" altLang="ru-RU" sz="2800" dirty="0" err="1"/>
              <a:t>крошёного</a:t>
            </a:r>
            <a:r>
              <a:rPr lang="ru-RU" altLang="ru-RU" sz="2800" dirty="0"/>
              <a:t> хлеба и репчатого лука в подсоленной воде или квасе. Иногда в </a:t>
            </a:r>
            <a:r>
              <a:rPr lang="ru-RU" altLang="ru-RU" sz="2800" dirty="0" smtClean="0"/>
              <a:t>неё </a:t>
            </a:r>
            <a:r>
              <a:rPr lang="ru-RU" altLang="ru-RU" sz="2800" dirty="0"/>
              <a:t>добавляют растительное масло, сметану и яйца. Белый хлеб, искрошенный в молоко, называется «детской </a:t>
            </a:r>
            <a:r>
              <a:rPr lang="ru-RU" altLang="ru-RU" sz="2800" dirty="0" smtClean="0"/>
              <a:t>….</a:t>
            </a:r>
            <a:endParaRPr lang="ru-RU" altLang="ru-RU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735520-98ED-440A-AC57-B80891476DE6}"/>
              </a:ext>
            </a:extLst>
          </p:cNvPr>
          <p:cNvSpPr txBox="1"/>
          <p:nvPr/>
        </p:nvSpPr>
        <p:spPr>
          <a:xfrm>
            <a:off x="1668690" y="563739"/>
            <a:ext cx="712879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Крестьянский стол</a:t>
            </a:r>
            <a:endParaRPr lang="ru-RU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571480"/>
            <a:ext cx="1428760" cy="127159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  <p:sp>
        <p:nvSpPr>
          <p:cNvPr id="8" name="Стрелка вправо 6">
            <a:hlinkClick r:id="rId2" action="ppaction://hlinksldjump"/>
            <a:extLst>
              <a:ext uri="{FF2B5EF4-FFF2-40B4-BE49-F238E27FC236}">
                <a16:creationId xmlns:a16="http://schemas.microsoft.com/office/drawing/2014/main" id="{A76D69EC-254B-43FD-A573-302DDAE0CFFC}"/>
              </a:ext>
            </a:extLst>
          </p:cNvPr>
          <p:cNvSpPr/>
          <p:nvPr/>
        </p:nvSpPr>
        <p:spPr>
          <a:xfrm>
            <a:off x="8100392" y="5949280"/>
            <a:ext cx="720080" cy="648072"/>
          </a:xfrm>
          <a:prstGeom prst="rightArrow">
            <a:avLst/>
          </a:prstGeom>
          <a:solidFill>
            <a:schemeClr val="bg1">
              <a:lumMod val="40000"/>
              <a:lumOff val="60000"/>
            </a:schemeClr>
          </a:solidFill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0C4B63-D44A-4D0C-A9E4-91C09C416191}"/>
              </a:ext>
            </a:extLst>
          </p:cNvPr>
          <p:cNvSpPr txBox="1"/>
          <p:nvPr/>
        </p:nvSpPr>
        <p:spPr>
          <a:xfrm>
            <a:off x="3923928" y="1563951"/>
            <a:ext cx="57606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FFFF00"/>
                </a:solidFill>
                <a:latin typeface="Tahoma" panose="020B0604030504040204" pitchFamily="34" charset="0"/>
              </a:rPr>
              <a:t>ТЮРЯ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735520-98ED-440A-AC57-B80891476DE6}"/>
              </a:ext>
            </a:extLst>
          </p:cNvPr>
          <p:cNvSpPr txBox="1"/>
          <p:nvPr/>
        </p:nvSpPr>
        <p:spPr>
          <a:xfrm>
            <a:off x="1668690" y="563739"/>
            <a:ext cx="712879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Крестьянский стол</a:t>
            </a:r>
            <a:endParaRPr lang="ru-RU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476499"/>
            <a:ext cx="5544616" cy="36964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571480"/>
            <a:ext cx="1428760" cy="127159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5" name="TextBox 4"/>
          <p:cNvSpPr txBox="1"/>
          <p:nvPr/>
        </p:nvSpPr>
        <p:spPr>
          <a:xfrm flipH="1">
            <a:off x="2298834" y="200461"/>
            <a:ext cx="55263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Дом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7570" y="1248267"/>
            <a:ext cx="65008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99FFCC"/>
                </a:solidFill>
                <a:latin typeface="Constantia" pitchFamily="18" charset="0"/>
              </a:rPr>
              <a:t>На улице почти перед каждой избой </a:t>
            </a:r>
            <a:r>
              <a:rPr lang="ru-RU" sz="2000" dirty="0" smtClean="0">
                <a:solidFill>
                  <a:srgbClr val="99FFCC"/>
                </a:solidFill>
                <a:latin typeface="Constantia" pitchFamily="18" charset="0"/>
              </a:rPr>
              <a:t>имелись </a:t>
            </a:r>
            <a:r>
              <a:rPr lang="ru-RU" sz="2000" dirty="0" smtClean="0">
                <a:solidFill>
                  <a:srgbClr val="99FFCC"/>
                </a:solidFill>
                <a:latin typeface="Constantia" pitchFamily="18" charset="0"/>
              </a:rPr>
              <a:t>колодцы, особенно если селение </a:t>
            </a:r>
            <a:r>
              <a:rPr lang="ru-RU" sz="2000" dirty="0" smtClean="0">
                <a:solidFill>
                  <a:srgbClr val="99FFCC"/>
                </a:solidFill>
                <a:latin typeface="Constantia" pitchFamily="18" charset="0"/>
              </a:rPr>
              <a:t>располагалось </a:t>
            </a:r>
            <a:r>
              <a:rPr lang="ru-RU" sz="2000" dirty="0" smtClean="0">
                <a:solidFill>
                  <a:srgbClr val="99FFCC"/>
                </a:solidFill>
                <a:latin typeface="Constantia" pitchFamily="18" charset="0"/>
              </a:rPr>
              <a:t>не при реке? </a:t>
            </a:r>
            <a:r>
              <a:rPr lang="ru-RU" sz="2000" dirty="0" smtClean="0">
                <a:solidFill>
                  <a:srgbClr val="99FFCC"/>
                </a:solidFill>
                <a:latin typeface="Constantia" pitchFamily="18" charset="0"/>
              </a:rPr>
              <a:t>Колодцы </a:t>
            </a:r>
            <a:r>
              <a:rPr lang="ru-RU" sz="2000" dirty="0" smtClean="0">
                <a:solidFill>
                  <a:srgbClr val="99FFCC"/>
                </a:solidFill>
                <a:latin typeface="Constantia" pitchFamily="18" charset="0"/>
              </a:rPr>
              <a:t>были двух типом: «с бараном»</a:t>
            </a:r>
          </a:p>
          <a:p>
            <a:pPr algn="ctr"/>
            <a:r>
              <a:rPr lang="ru-RU" sz="2000" dirty="0" smtClean="0">
                <a:solidFill>
                  <a:srgbClr val="99FFCC"/>
                </a:solidFill>
                <a:latin typeface="Constantia" pitchFamily="18" charset="0"/>
              </a:rPr>
              <a:t> либо с журавлём. Какой изображен ниже?</a:t>
            </a:r>
            <a:endParaRPr lang="ru-RU" sz="2000" dirty="0">
              <a:solidFill>
                <a:srgbClr val="99FFCC"/>
              </a:solidFill>
              <a:latin typeface="Constantia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899" y="2708920"/>
            <a:ext cx="6035911" cy="3709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571480"/>
            <a:ext cx="1428760" cy="127159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40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979712" y="1843070"/>
            <a:ext cx="6984776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 err="1" smtClean="0"/>
              <a:t>Трудоножка</a:t>
            </a:r>
            <a:r>
              <a:rPr lang="ru-RU" altLang="ru-RU" sz="2800" dirty="0" smtClean="0"/>
              <a:t> – это блюдо из готовых блинов в которые добавляли начинку из рубленных яиц или пареной брюквы, свертывали в виде конвертика или трубочки и обжаривали на постном масле. Из чего были сделаны сами блины?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735520-98ED-440A-AC57-B80891476DE6}"/>
              </a:ext>
            </a:extLst>
          </p:cNvPr>
          <p:cNvSpPr txBox="1"/>
          <p:nvPr/>
        </p:nvSpPr>
        <p:spPr>
          <a:xfrm>
            <a:off x="1668690" y="563739"/>
            <a:ext cx="712879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Крестьянский стол</a:t>
            </a:r>
            <a:endParaRPr lang="ru-RU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571480"/>
            <a:ext cx="1428760" cy="127159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1908720" y="3068960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FFFF00"/>
                </a:solidFill>
                <a:latin typeface="Constantia" pitchFamily="18" charset="0"/>
              </a:rPr>
              <a:t>Овсяная </a:t>
            </a:r>
            <a:endParaRPr lang="ru-RU" sz="4800" dirty="0">
              <a:solidFill>
                <a:srgbClr val="FFFF00"/>
              </a:solidFill>
              <a:latin typeface="Constantia" pitchFamily="18" charset="0"/>
            </a:endParaRPr>
          </a:p>
        </p:txBody>
      </p:sp>
      <p:sp>
        <p:nvSpPr>
          <p:cNvPr id="8" name="Стрелка вправо 6">
            <a:hlinkClick r:id="rId2" action="ppaction://hlinksldjump"/>
            <a:extLst>
              <a:ext uri="{FF2B5EF4-FFF2-40B4-BE49-F238E27FC236}">
                <a16:creationId xmlns:a16="http://schemas.microsoft.com/office/drawing/2014/main" id="{DEF48468-3613-4D58-A379-9CEA99DD2781}"/>
              </a:ext>
            </a:extLst>
          </p:cNvPr>
          <p:cNvSpPr/>
          <p:nvPr/>
        </p:nvSpPr>
        <p:spPr>
          <a:xfrm>
            <a:off x="8100392" y="5949280"/>
            <a:ext cx="720080" cy="648072"/>
          </a:xfrm>
          <a:prstGeom prst="rightArrow">
            <a:avLst/>
          </a:prstGeom>
          <a:solidFill>
            <a:schemeClr val="bg1">
              <a:lumMod val="40000"/>
              <a:lumOff val="60000"/>
            </a:schemeClr>
          </a:solidFill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735520-98ED-440A-AC57-B80891476DE6}"/>
              </a:ext>
            </a:extLst>
          </p:cNvPr>
          <p:cNvSpPr txBox="1"/>
          <p:nvPr/>
        </p:nvSpPr>
        <p:spPr>
          <a:xfrm>
            <a:off x="1668690" y="563739"/>
            <a:ext cx="712879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Крестьянский стол</a:t>
            </a:r>
            <a:endParaRPr lang="ru-RU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580006"/>
            <a:ext cx="3490187" cy="52785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6" grpId="0"/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571480"/>
            <a:ext cx="1428760" cy="127159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735520-98ED-440A-AC57-B80891476DE6}"/>
              </a:ext>
            </a:extLst>
          </p:cNvPr>
          <p:cNvSpPr txBox="1"/>
          <p:nvPr/>
        </p:nvSpPr>
        <p:spPr>
          <a:xfrm>
            <a:off x="1668690" y="563739"/>
            <a:ext cx="712879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Крестьянский стол</a:t>
            </a:r>
            <a:endParaRPr lang="ru-RU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584" y="1700808"/>
            <a:ext cx="77048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99FFCC"/>
                </a:solidFill>
                <a:latin typeface="Constantia" pitchFamily="18" charset="0"/>
              </a:rPr>
              <a:t>Для чего использовался изображенный сосуд</a:t>
            </a:r>
            <a:r>
              <a:rPr lang="ru-RU" sz="4000" dirty="0" smtClean="0">
                <a:solidFill>
                  <a:srgbClr val="99FFCC"/>
                </a:solidFill>
                <a:latin typeface="Constantia" pitchFamily="18" charset="0"/>
                <a:cs typeface="Times New Roman" pitchFamily="18" charset="0"/>
              </a:rPr>
              <a:t>?</a:t>
            </a:r>
            <a:endParaRPr lang="ru-RU" sz="4000" dirty="0">
              <a:solidFill>
                <a:srgbClr val="99FFCC"/>
              </a:solidFill>
              <a:latin typeface="Constantia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960" y="3169488"/>
            <a:ext cx="5508104" cy="33186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571480"/>
            <a:ext cx="1428760" cy="127159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8" name="Стрелка вправо 6">
            <a:hlinkClick r:id="rId2" action="ppaction://hlinksldjump"/>
            <a:extLst>
              <a:ext uri="{FF2B5EF4-FFF2-40B4-BE49-F238E27FC236}">
                <a16:creationId xmlns:a16="http://schemas.microsoft.com/office/drawing/2014/main" id="{7C47D905-019B-4858-BC33-D1ACB6A935AA}"/>
              </a:ext>
            </a:extLst>
          </p:cNvPr>
          <p:cNvSpPr/>
          <p:nvPr/>
        </p:nvSpPr>
        <p:spPr>
          <a:xfrm>
            <a:off x="8100392" y="5949280"/>
            <a:ext cx="720080" cy="648072"/>
          </a:xfrm>
          <a:prstGeom prst="rightArrow">
            <a:avLst/>
          </a:prstGeom>
          <a:solidFill>
            <a:schemeClr val="bg1">
              <a:lumMod val="40000"/>
              <a:lumOff val="60000"/>
            </a:schemeClr>
          </a:solidFill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735520-98ED-440A-AC57-B80891476DE6}"/>
              </a:ext>
            </a:extLst>
          </p:cNvPr>
          <p:cNvSpPr txBox="1"/>
          <p:nvPr/>
        </p:nvSpPr>
        <p:spPr>
          <a:xfrm>
            <a:off x="1668690" y="563739"/>
            <a:ext cx="712879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Крестьянский стол</a:t>
            </a:r>
            <a:endParaRPr lang="ru-RU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9796" y="1939479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Утка-</a:t>
            </a:r>
            <a:r>
              <a:rPr lang="ru-RU" sz="3600" dirty="0" err="1" smtClean="0">
                <a:solidFill>
                  <a:srgbClr val="FFFF00"/>
                </a:solidFill>
              </a:rPr>
              <a:t>солоница</a:t>
            </a:r>
            <a:r>
              <a:rPr lang="ru-RU" sz="3600" dirty="0">
                <a:solidFill>
                  <a:srgbClr val="FFFF00"/>
                </a:solidFill>
              </a:rPr>
              <a:t>,</a:t>
            </a:r>
            <a:r>
              <a:rPr lang="ru-RU" sz="3600" dirty="0" smtClean="0">
                <a:solidFill>
                  <a:srgbClr val="FFFF00"/>
                </a:solidFill>
              </a:rPr>
              <a:t> </a:t>
            </a:r>
            <a:r>
              <a:rPr lang="ru-RU" sz="3600" dirty="0">
                <a:solidFill>
                  <a:srgbClr val="FFFF00"/>
                </a:solidFill>
              </a:rPr>
              <a:t>1815 г.</a:t>
            </a:r>
            <a:endParaRPr lang="ru-RU" sz="3600" b="1" i="1" dirty="0">
              <a:solidFill>
                <a:srgbClr val="FFFF00"/>
              </a:solidFill>
              <a:latin typeface="Constantia" pitchFamily="18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960" y="3169488"/>
            <a:ext cx="5508104" cy="33186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19569D-ADD4-4415-81FC-CE6A9548BE16}"/>
              </a:ext>
            </a:extLst>
          </p:cNvPr>
          <p:cNvSpPr txBox="1"/>
          <p:nvPr/>
        </p:nvSpPr>
        <p:spPr>
          <a:xfrm>
            <a:off x="1259632" y="585977"/>
            <a:ext cx="7500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Традиции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31DBBC3-471E-4CC9-ADB5-DBD8412C3433}"/>
              </a:ext>
            </a:extLst>
          </p:cNvPr>
          <p:cNvSpPr/>
          <p:nvPr/>
        </p:nvSpPr>
        <p:spPr>
          <a:xfrm>
            <a:off x="214282" y="571480"/>
            <a:ext cx="1428760" cy="127159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11560" y="2492896"/>
            <a:ext cx="828092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 smtClean="0"/>
              <a:t>Валуны с углублениями, напоминавшими отпечаток ступней, копыт, лап животных и птиц называют в народе «камни –</a:t>
            </a:r>
            <a:r>
              <a:rPr lang="ru-RU" altLang="ru-RU" sz="2400" dirty="0" err="1" smtClean="0"/>
              <a:t>следовики</a:t>
            </a:r>
            <a:r>
              <a:rPr lang="ru-RU" altLang="ru-RU" sz="2400" dirty="0" smtClean="0"/>
              <a:t>». В северных уездах Ярославской губернии – «деревенскими святынями». Назовите две особенности, за которые их почитали в народе?</a:t>
            </a:r>
            <a:endParaRPr lang="ru-RU" altLang="ru-RU" sz="2400" dirty="0"/>
          </a:p>
        </p:txBody>
      </p:sp>
    </p:spTree>
    <p:extLst>
      <p:ext uri="{BB962C8B-B14F-4D97-AF65-F5344CB8AC3E}">
        <p14:creationId xmlns:p14="http://schemas.microsoft.com/office/powerpoint/2010/main" val="54165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F5E84C7-DFD9-4CC3-A435-E474B5E3FB57}"/>
              </a:ext>
            </a:extLst>
          </p:cNvPr>
          <p:cNvSpPr/>
          <p:nvPr/>
        </p:nvSpPr>
        <p:spPr>
          <a:xfrm>
            <a:off x="214282" y="571480"/>
            <a:ext cx="1428760" cy="127159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4" name="Стрелка вправо 6">
            <a:hlinkClick r:id="rId2" action="ppaction://hlinksldjump"/>
            <a:extLst>
              <a:ext uri="{FF2B5EF4-FFF2-40B4-BE49-F238E27FC236}">
                <a16:creationId xmlns:a16="http://schemas.microsoft.com/office/drawing/2014/main" id="{9A38F363-2D93-4B76-B4D0-5CE10480823E}"/>
              </a:ext>
            </a:extLst>
          </p:cNvPr>
          <p:cNvSpPr/>
          <p:nvPr/>
        </p:nvSpPr>
        <p:spPr>
          <a:xfrm>
            <a:off x="8100392" y="5949280"/>
            <a:ext cx="720080" cy="648072"/>
          </a:xfrm>
          <a:prstGeom prst="rightArrow">
            <a:avLst/>
          </a:prstGeom>
          <a:solidFill>
            <a:schemeClr val="bg1">
              <a:lumMod val="40000"/>
              <a:lumOff val="60000"/>
            </a:schemeClr>
          </a:solidFill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19569D-ADD4-4415-81FC-CE6A9548BE16}"/>
              </a:ext>
            </a:extLst>
          </p:cNvPr>
          <p:cNvSpPr txBox="1"/>
          <p:nvPr/>
        </p:nvSpPr>
        <p:spPr>
          <a:xfrm>
            <a:off x="1643042" y="625204"/>
            <a:ext cx="7500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Традиции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9039F3B9-F370-4453-AC10-05F9F5FBD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9995" y="1434923"/>
            <a:ext cx="746400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2800" b="1" dirty="0" smtClean="0">
                <a:solidFill>
                  <a:srgbClr val="FFFF00"/>
                </a:solidFill>
              </a:rPr>
              <a:t>Приносили исцеление от болезни</a:t>
            </a:r>
          </a:p>
          <a:p>
            <a:pPr>
              <a:spcBef>
                <a:spcPct val="0"/>
              </a:spcBef>
            </a:pPr>
            <a:r>
              <a:rPr lang="ru-RU" altLang="ru-RU" sz="2800" b="1" dirty="0" smtClean="0">
                <a:solidFill>
                  <a:srgbClr val="FFFF00"/>
                </a:solidFill>
              </a:rPr>
              <a:t>Служили «оберегами» для местных жителей</a:t>
            </a:r>
            <a:endParaRPr lang="ru-RU" altLang="ru-RU" sz="2800" b="1" dirty="0">
              <a:solidFill>
                <a:srgbClr val="FFFF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212976"/>
            <a:ext cx="8083109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218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96AB8CE-D06D-4161-8BCA-D44A1DB1D439}"/>
              </a:ext>
            </a:extLst>
          </p:cNvPr>
          <p:cNvSpPr/>
          <p:nvPr/>
        </p:nvSpPr>
        <p:spPr>
          <a:xfrm>
            <a:off x="214282" y="571480"/>
            <a:ext cx="1428760" cy="127159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19569D-ADD4-4415-81FC-CE6A9548BE16}"/>
              </a:ext>
            </a:extLst>
          </p:cNvPr>
          <p:cNvSpPr txBox="1"/>
          <p:nvPr/>
        </p:nvSpPr>
        <p:spPr>
          <a:xfrm>
            <a:off x="1043608" y="957492"/>
            <a:ext cx="7500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Традиции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725362" y="2564904"/>
            <a:ext cx="813745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 smtClean="0"/>
              <a:t>На Русском Севере перед отъездом к венчанию при выходе невесты из родного дома она тащила за собой скатерть со стола. Зачем она это делала?</a:t>
            </a:r>
            <a:endParaRPr lang="ru-RU" altLang="ru-RU" sz="2800" dirty="0"/>
          </a:p>
        </p:txBody>
      </p:sp>
    </p:spTree>
    <p:extLst>
      <p:ext uri="{BB962C8B-B14F-4D97-AF65-F5344CB8AC3E}">
        <p14:creationId xmlns:p14="http://schemas.microsoft.com/office/powerpoint/2010/main" val="351370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F36AC76-93C5-4196-8153-2D0032CD4203}"/>
              </a:ext>
            </a:extLst>
          </p:cNvPr>
          <p:cNvSpPr/>
          <p:nvPr/>
        </p:nvSpPr>
        <p:spPr>
          <a:xfrm>
            <a:off x="214282" y="571480"/>
            <a:ext cx="1428760" cy="127159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4" name="Стрелка вправо 6">
            <a:hlinkClick r:id="rId2" action="ppaction://hlinksldjump"/>
            <a:extLst>
              <a:ext uri="{FF2B5EF4-FFF2-40B4-BE49-F238E27FC236}">
                <a16:creationId xmlns:a16="http://schemas.microsoft.com/office/drawing/2014/main" id="{E0861EE8-EB88-4A1C-9D6F-03DF78D8B966}"/>
              </a:ext>
            </a:extLst>
          </p:cNvPr>
          <p:cNvSpPr/>
          <p:nvPr/>
        </p:nvSpPr>
        <p:spPr>
          <a:xfrm>
            <a:off x="8100392" y="5949280"/>
            <a:ext cx="720080" cy="648072"/>
          </a:xfrm>
          <a:prstGeom prst="rightArrow">
            <a:avLst/>
          </a:prstGeom>
          <a:solidFill>
            <a:schemeClr val="bg1">
              <a:lumMod val="40000"/>
              <a:lumOff val="60000"/>
            </a:schemeClr>
          </a:solidFill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9039F3B9-F370-4453-AC10-05F9F5FBD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5373" y="1648185"/>
            <a:ext cx="72362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rgbClr val="FFFF00"/>
                </a:solidFill>
              </a:rPr>
              <a:t>Чтобы сестры вышли быстрее замуж</a:t>
            </a:r>
            <a:endParaRPr lang="ru-RU" altLang="ru-RU" sz="2800" b="1" dirty="0">
              <a:solidFill>
                <a:srgbClr val="FFFF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19569D-ADD4-4415-81FC-CE6A9548BE16}"/>
              </a:ext>
            </a:extLst>
          </p:cNvPr>
          <p:cNvSpPr txBox="1"/>
          <p:nvPr/>
        </p:nvSpPr>
        <p:spPr>
          <a:xfrm>
            <a:off x="1643042" y="625204"/>
            <a:ext cx="7500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Традиции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228552"/>
            <a:ext cx="6350000" cy="43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259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9214063-B9B9-4E5D-A1FF-5CB2B1F70197}"/>
              </a:ext>
            </a:extLst>
          </p:cNvPr>
          <p:cNvSpPr/>
          <p:nvPr/>
        </p:nvSpPr>
        <p:spPr>
          <a:xfrm>
            <a:off x="214282" y="571480"/>
            <a:ext cx="1428760" cy="127159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  <p:sp>
        <p:nvSpPr>
          <p:cNvPr id="4" name="Text Box 10">
            <a:extLst>
              <a:ext uri="{FF2B5EF4-FFF2-40B4-BE49-F238E27FC236}">
                <a16:creationId xmlns:a16="http://schemas.microsoft.com/office/drawing/2014/main" id="{510BD3E8-9510-4DDF-B343-C8DE03EAE3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2060848"/>
            <a:ext cx="7985125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dirty="0" smtClean="0">
                <a:solidFill>
                  <a:srgbClr val="66FFFF"/>
                </a:solidFill>
              </a:rPr>
              <a:t>Соседская коллективная помощь односельчан, оказавшимися в трудном положении, занимала почетное место в жизни русской деревни. Благотворительная помощь общины могла считаться только в том случае, если она была безвозмездной. Как называлась в русском селе эта традиция взаимопомощи?</a:t>
            </a:r>
            <a:endParaRPr lang="ru-RU" altLang="ru-RU" dirty="0">
              <a:solidFill>
                <a:srgbClr val="66FF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19569D-ADD4-4415-81FC-CE6A9548BE16}"/>
              </a:ext>
            </a:extLst>
          </p:cNvPr>
          <p:cNvSpPr txBox="1"/>
          <p:nvPr/>
        </p:nvSpPr>
        <p:spPr>
          <a:xfrm>
            <a:off x="1643042" y="625204"/>
            <a:ext cx="7500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Традиции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21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C6BF671-93D7-4587-8997-CE041E4B2147}"/>
              </a:ext>
            </a:extLst>
          </p:cNvPr>
          <p:cNvSpPr/>
          <p:nvPr/>
        </p:nvSpPr>
        <p:spPr>
          <a:xfrm>
            <a:off x="214282" y="571480"/>
            <a:ext cx="1428760" cy="127159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  <p:sp>
        <p:nvSpPr>
          <p:cNvPr id="4" name="Стрелка вправо 6">
            <a:hlinkClick r:id="rId2" action="ppaction://hlinksldjump"/>
            <a:extLst>
              <a:ext uri="{FF2B5EF4-FFF2-40B4-BE49-F238E27FC236}">
                <a16:creationId xmlns:a16="http://schemas.microsoft.com/office/drawing/2014/main" id="{492A590F-030D-452A-92CB-65AF5EA6E435}"/>
              </a:ext>
            </a:extLst>
          </p:cNvPr>
          <p:cNvSpPr/>
          <p:nvPr/>
        </p:nvSpPr>
        <p:spPr>
          <a:xfrm>
            <a:off x="8100392" y="5949280"/>
            <a:ext cx="720080" cy="648072"/>
          </a:xfrm>
          <a:prstGeom prst="rightArrow">
            <a:avLst/>
          </a:prstGeom>
          <a:solidFill>
            <a:schemeClr val="bg1">
              <a:lumMod val="40000"/>
              <a:lumOff val="60000"/>
            </a:schemeClr>
          </a:solidFill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EEB0CFCB-9534-4E84-A210-70FECA690F68}"/>
              </a:ext>
            </a:extLst>
          </p:cNvPr>
          <p:cNvSpPr txBox="1">
            <a:spLocks noChangeArrowheads="1"/>
          </p:cNvSpPr>
          <p:nvPr/>
        </p:nvSpPr>
        <p:spPr>
          <a:xfrm>
            <a:off x="447675" y="2535331"/>
            <a:ext cx="8248650" cy="43561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endParaRPr lang="ru-RU" altLang="ru-RU" sz="3600" b="1" dirty="0">
              <a:solidFill>
                <a:srgbClr val="FFFF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19569D-ADD4-4415-81FC-CE6A9548BE16}"/>
              </a:ext>
            </a:extLst>
          </p:cNvPr>
          <p:cNvSpPr txBox="1"/>
          <p:nvPr/>
        </p:nvSpPr>
        <p:spPr>
          <a:xfrm>
            <a:off x="1643042" y="625204"/>
            <a:ext cx="7500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Что у нас над головой?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9039F3B9-F370-4453-AC10-05F9F5FBD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5373" y="1617407"/>
            <a:ext cx="72362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solidFill>
                  <a:srgbClr val="FFFF00"/>
                </a:solidFill>
              </a:rPr>
              <a:t>Кануны, помочи, «наряды миром»</a:t>
            </a:r>
            <a:endParaRPr lang="ru-RU" altLang="ru-RU" b="1" dirty="0">
              <a:solidFill>
                <a:srgbClr val="FFFF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63" y="2387223"/>
            <a:ext cx="7620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54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571480"/>
            <a:ext cx="1428760" cy="127159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3" name="TextBox 2"/>
          <p:cNvSpPr txBox="1"/>
          <p:nvPr/>
        </p:nvSpPr>
        <p:spPr>
          <a:xfrm flipH="1">
            <a:off x="2285984" y="571480"/>
            <a:ext cx="4662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Дом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9748" y="1587143"/>
            <a:ext cx="8534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рычагом, с журавлём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 вправо 6">
            <a:hlinkClick r:id="rId2" action="ppaction://hlinksldjump"/>
            <a:extLst>
              <a:ext uri="{FF2B5EF4-FFF2-40B4-BE49-F238E27FC236}">
                <a16:creationId xmlns:a16="http://schemas.microsoft.com/office/drawing/2014/main" id="{9A5B3430-6934-48C7-98EB-D605B8EB02C5}"/>
              </a:ext>
            </a:extLst>
          </p:cNvPr>
          <p:cNvSpPr/>
          <p:nvPr/>
        </p:nvSpPr>
        <p:spPr>
          <a:xfrm>
            <a:off x="8100392" y="5949280"/>
            <a:ext cx="720080" cy="648072"/>
          </a:xfrm>
          <a:prstGeom prst="rightArrow">
            <a:avLst/>
          </a:prstGeom>
          <a:solidFill>
            <a:schemeClr val="bg1">
              <a:lumMod val="40000"/>
              <a:lumOff val="60000"/>
            </a:schemeClr>
          </a:solidFill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576871"/>
            <a:ext cx="6336704" cy="38944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FED3184-EB9B-4426-9278-36EAB5A23BA7}"/>
              </a:ext>
            </a:extLst>
          </p:cNvPr>
          <p:cNvSpPr/>
          <p:nvPr/>
        </p:nvSpPr>
        <p:spPr>
          <a:xfrm>
            <a:off x="214282" y="571480"/>
            <a:ext cx="1428760" cy="127159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19569D-ADD4-4415-81FC-CE6A9548BE16}"/>
              </a:ext>
            </a:extLst>
          </p:cNvPr>
          <p:cNvSpPr txBox="1"/>
          <p:nvPr/>
        </p:nvSpPr>
        <p:spPr>
          <a:xfrm>
            <a:off x="1643042" y="625204"/>
            <a:ext cx="7500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Традиции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755576" y="2780928"/>
            <a:ext cx="475252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 dirty="0" smtClean="0"/>
              <a:t>«Ходить со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 dirty="0" smtClean="0"/>
              <a:t>звездой» начинали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 dirty="0" smtClean="0"/>
              <a:t>в какой праздник?</a:t>
            </a:r>
            <a:endParaRPr lang="ru-RU" altLang="ru-RU" sz="36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825" y="1484784"/>
            <a:ext cx="3651870" cy="48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52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3261220-A70D-4376-A490-D0AF4C48A3B2}"/>
              </a:ext>
            </a:extLst>
          </p:cNvPr>
          <p:cNvSpPr/>
          <p:nvPr/>
        </p:nvSpPr>
        <p:spPr>
          <a:xfrm>
            <a:off x="214282" y="571480"/>
            <a:ext cx="1428760" cy="127159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40</a:t>
            </a:r>
          </a:p>
        </p:txBody>
      </p:sp>
      <p:sp>
        <p:nvSpPr>
          <p:cNvPr id="4" name="Стрелка вправо 6">
            <a:hlinkClick r:id="rId2" action="ppaction://hlinksldjump"/>
            <a:extLst>
              <a:ext uri="{FF2B5EF4-FFF2-40B4-BE49-F238E27FC236}">
                <a16:creationId xmlns:a16="http://schemas.microsoft.com/office/drawing/2014/main" id="{D0CA180E-8272-40AB-9F9E-2531D3D881DD}"/>
              </a:ext>
            </a:extLst>
          </p:cNvPr>
          <p:cNvSpPr/>
          <p:nvPr/>
        </p:nvSpPr>
        <p:spPr>
          <a:xfrm>
            <a:off x="8100392" y="5949280"/>
            <a:ext cx="720080" cy="648072"/>
          </a:xfrm>
          <a:prstGeom prst="rightArrow">
            <a:avLst/>
          </a:prstGeom>
          <a:solidFill>
            <a:schemeClr val="bg1">
              <a:lumMod val="40000"/>
              <a:lumOff val="60000"/>
            </a:schemeClr>
          </a:solidFill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19569D-ADD4-4415-81FC-CE6A9548BE16}"/>
              </a:ext>
            </a:extLst>
          </p:cNvPr>
          <p:cNvSpPr txBox="1"/>
          <p:nvPr/>
        </p:nvSpPr>
        <p:spPr>
          <a:xfrm>
            <a:off x="1643042" y="625204"/>
            <a:ext cx="7500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Традиции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A9B532-C11E-4D9C-8FE8-393C84F99D7F}"/>
              </a:ext>
            </a:extLst>
          </p:cNvPr>
          <p:cNvSpPr txBox="1"/>
          <p:nvPr/>
        </p:nvSpPr>
        <p:spPr>
          <a:xfrm>
            <a:off x="1701677" y="1509925"/>
            <a:ext cx="7099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FFFF00"/>
                </a:solidFill>
              </a:rPr>
              <a:t> </a:t>
            </a:r>
            <a:r>
              <a:rPr lang="ru-RU" b="1" dirty="0" smtClean="0">
                <a:solidFill>
                  <a:srgbClr val="FFFF00"/>
                </a:solidFill>
              </a:rPr>
              <a:t>Святочный обходной обряд, </a:t>
            </a:r>
            <a:r>
              <a:rPr lang="ru-RU" b="1" dirty="0">
                <a:solidFill>
                  <a:srgbClr val="FFFF00"/>
                </a:solidFill>
              </a:rPr>
              <a:t>приуроченный к </a:t>
            </a:r>
            <a:r>
              <a:rPr lang="ru-RU" b="1" dirty="0" smtClean="0">
                <a:solidFill>
                  <a:srgbClr val="FFFF00"/>
                </a:solidFill>
              </a:rPr>
              <a:t>Рождеству Христову или </a:t>
            </a:r>
            <a:r>
              <a:rPr lang="ru-RU" b="1" dirty="0">
                <a:solidFill>
                  <a:srgbClr val="FFFF00"/>
                </a:solidFill>
              </a:rPr>
              <a:t>к </a:t>
            </a:r>
            <a:r>
              <a:rPr lang="ru-RU" b="1" dirty="0" smtClean="0">
                <a:solidFill>
                  <a:srgbClr val="FFFF00"/>
                </a:solidFill>
              </a:rPr>
              <a:t>Крещению </a:t>
            </a:r>
            <a:r>
              <a:rPr lang="ru-RU" b="1" dirty="0">
                <a:solidFill>
                  <a:srgbClr val="FFFF00"/>
                </a:solidFill>
              </a:rPr>
              <a:t> с исполнением </a:t>
            </a:r>
            <a:r>
              <a:rPr lang="ru-RU" b="1" dirty="0" smtClean="0">
                <a:solidFill>
                  <a:srgbClr val="FFFF00"/>
                </a:solidFill>
              </a:rPr>
              <a:t>колядок</a:t>
            </a:r>
            <a:endParaRPr lang="ru-RU" sz="5400" b="1" dirty="0">
              <a:solidFill>
                <a:srgbClr val="FFFF00"/>
              </a:solidFill>
              <a:latin typeface="Constantia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420888"/>
            <a:ext cx="6604000" cy="408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6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D3A8B1E-4213-47DC-8110-E757C0568A62}"/>
              </a:ext>
            </a:extLst>
          </p:cNvPr>
          <p:cNvSpPr/>
          <p:nvPr/>
        </p:nvSpPr>
        <p:spPr>
          <a:xfrm>
            <a:off x="214282" y="571480"/>
            <a:ext cx="1428760" cy="127159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6F3031C6-DAB4-4A09-BE8B-904A5AB1B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956" y="2892426"/>
            <a:ext cx="815937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altLang="ru-RU" sz="4000" dirty="0">
                <a:solidFill>
                  <a:srgbClr val="99FFCC"/>
                </a:solidFill>
                <a:latin typeface="Open Sans" panose="020B0606030504020204" pitchFamily="34" charset="0"/>
              </a:rPr>
              <a:t>Это переходящий праздник, поэтому точной даты у него нет. Начинался он за 7 недель до Пасхи и длился 7 дней?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19569D-ADD4-4415-81FC-CE6A9548BE16}"/>
              </a:ext>
            </a:extLst>
          </p:cNvPr>
          <p:cNvSpPr txBox="1"/>
          <p:nvPr/>
        </p:nvSpPr>
        <p:spPr>
          <a:xfrm>
            <a:off x="1643042" y="625204"/>
            <a:ext cx="7500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Традиции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02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4BF28CF-FBCC-40CF-A093-A91C2ACD62D4}"/>
              </a:ext>
            </a:extLst>
          </p:cNvPr>
          <p:cNvSpPr/>
          <p:nvPr/>
        </p:nvSpPr>
        <p:spPr>
          <a:xfrm>
            <a:off x="214282" y="571480"/>
            <a:ext cx="1428760" cy="127159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4" name="Стрелка вправо 6">
            <a:hlinkClick r:id="rId2" action="ppaction://hlinksldjump"/>
            <a:extLst>
              <a:ext uri="{FF2B5EF4-FFF2-40B4-BE49-F238E27FC236}">
                <a16:creationId xmlns:a16="http://schemas.microsoft.com/office/drawing/2014/main" id="{783F46C9-39B8-46BC-888E-A9F0C9119DD1}"/>
              </a:ext>
            </a:extLst>
          </p:cNvPr>
          <p:cNvSpPr/>
          <p:nvPr/>
        </p:nvSpPr>
        <p:spPr>
          <a:xfrm>
            <a:off x="8100392" y="5949280"/>
            <a:ext cx="720080" cy="648072"/>
          </a:xfrm>
          <a:prstGeom prst="rightArrow">
            <a:avLst/>
          </a:prstGeom>
          <a:solidFill>
            <a:schemeClr val="bg1">
              <a:lumMod val="40000"/>
              <a:lumOff val="60000"/>
            </a:schemeClr>
          </a:solidFill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19569D-ADD4-4415-81FC-CE6A9548BE16}"/>
              </a:ext>
            </a:extLst>
          </p:cNvPr>
          <p:cNvSpPr txBox="1"/>
          <p:nvPr/>
        </p:nvSpPr>
        <p:spPr>
          <a:xfrm>
            <a:off x="1634441" y="376278"/>
            <a:ext cx="7500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Традиции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AF0EA8A5-6950-4859-9FBB-E727B0AD30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6711" y="1298231"/>
            <a:ext cx="7272808" cy="1271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5400" b="1" dirty="0" smtClean="0">
                <a:solidFill>
                  <a:srgbClr val="FFFF00"/>
                </a:solidFill>
              </a:rPr>
              <a:t>Масленица</a:t>
            </a:r>
            <a:endParaRPr lang="ru-RU" altLang="ru-RU" sz="5400" dirty="0">
              <a:solidFill>
                <a:srgbClr val="FFFF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11851"/>
            <a:ext cx="7632848" cy="429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028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8662" y="4714884"/>
            <a:ext cx="7215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Constantia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4755328-7E46-47F2-9AFF-1497129A8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" y="211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550A4B0-4523-4BA3-A362-2E7B37539C99}"/>
              </a:ext>
            </a:extLst>
          </p:cNvPr>
          <p:cNvSpPr txBox="1"/>
          <p:nvPr/>
        </p:nvSpPr>
        <p:spPr>
          <a:xfrm>
            <a:off x="2699792" y="2276872"/>
            <a:ext cx="72152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Интеллектуальная игра-викторина</a:t>
            </a:r>
            <a:r>
              <a:rPr lang="ru-RU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778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99592" y="2875002"/>
            <a:ext cx="73448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МОЛОДЦЫ!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260648"/>
            <a:ext cx="48754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Дом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571480"/>
            <a:ext cx="1428760" cy="127159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31640" y="1988840"/>
            <a:ext cx="71483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solidFill>
                  <a:srgbClr val="99FFCC"/>
                </a:solidFill>
                <a:latin typeface="Constantia" pitchFamily="18" charset="0"/>
              </a:rPr>
              <a:t>Как называлась комната без печей? Летом она могла служить отдельной спальней , поэтому там ставилась нарядная постель с пологом. Здесь же хранили наряды и другое ценное имущество в сундуках и коробах. </a:t>
            </a:r>
            <a:endParaRPr lang="ru-RU" sz="2800" b="1" dirty="0">
              <a:solidFill>
                <a:srgbClr val="99FFCC"/>
              </a:solidFill>
              <a:latin typeface="Constant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571480"/>
            <a:ext cx="1428760" cy="127159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28794" y="500042"/>
            <a:ext cx="53795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  <a:latin typeface="Constantia" pitchFamily="18" charset="0"/>
              </a:rPr>
              <a:t> </a:t>
            </a:r>
            <a:endParaRPr lang="ru-RU" sz="4000" b="1" dirty="0">
              <a:latin typeface="Constant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640" y="939490"/>
            <a:ext cx="64294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Горница</a:t>
            </a:r>
            <a:endParaRPr lang="ru-RU" sz="6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7704" y="260648"/>
            <a:ext cx="48754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Дом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вправо 6">
            <a:hlinkClick r:id="rId2" action="ppaction://hlinksldjump"/>
            <a:extLst>
              <a:ext uri="{FF2B5EF4-FFF2-40B4-BE49-F238E27FC236}">
                <a16:creationId xmlns:a16="http://schemas.microsoft.com/office/drawing/2014/main" id="{37DB121B-8D5F-4955-B49A-0504043D6787}"/>
              </a:ext>
            </a:extLst>
          </p:cNvPr>
          <p:cNvSpPr/>
          <p:nvPr/>
        </p:nvSpPr>
        <p:spPr>
          <a:xfrm>
            <a:off x="8100392" y="5949280"/>
            <a:ext cx="720080" cy="648072"/>
          </a:xfrm>
          <a:prstGeom prst="rightArrow">
            <a:avLst/>
          </a:prstGeom>
          <a:solidFill>
            <a:schemeClr val="bg1">
              <a:lumMod val="40000"/>
              <a:lumOff val="60000"/>
            </a:schemeClr>
          </a:solidFill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66867"/>
            <a:ext cx="7056784" cy="44951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2285984" y="571480"/>
            <a:ext cx="50943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Дом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571480"/>
            <a:ext cx="1428760" cy="127159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528" y="2060848"/>
            <a:ext cx="84969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Ярославских деревнях различали «избу-пряху» и «избу-</a:t>
            </a:r>
            <a:r>
              <a:rPr lang="ru-RU" sz="3600" dirty="0" err="1" smtClean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непряху</a:t>
            </a:r>
            <a:r>
              <a:rPr lang="ru-RU" sz="3600" dirty="0" smtClean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Взаимное расположение печи, лавок и окон влияло на то, удобно или не удобно хозяйке прясть? Объясните, в какой избе печь стоит налево от входа, а в какой справа.</a:t>
            </a:r>
            <a:endParaRPr lang="ru-RU" sz="3600" dirty="0">
              <a:solidFill>
                <a:srgbClr val="99FF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2285984" y="571480"/>
            <a:ext cx="5022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ДОМ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285728"/>
            <a:ext cx="1428760" cy="127159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1332656" y="1988840"/>
            <a:ext cx="826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FF00"/>
                </a:solidFill>
                <a:latin typeface="Constantia" pitchFamily="18" charset="0"/>
                <a:cs typeface="Times New Roman" pitchFamily="18" charset="0"/>
              </a:rPr>
              <a:t>Изба-пряха</a:t>
            </a:r>
            <a:endParaRPr lang="ru-RU" sz="4000" b="1" i="1" dirty="0">
              <a:solidFill>
                <a:srgbClr val="FFFF00"/>
              </a:solidFill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7" name="Стрелка вправо 6">
            <a:hlinkClick r:id="rId2" action="ppaction://hlinksldjump"/>
            <a:extLst>
              <a:ext uri="{FF2B5EF4-FFF2-40B4-BE49-F238E27FC236}">
                <a16:creationId xmlns:a16="http://schemas.microsoft.com/office/drawing/2014/main" id="{6DA98F64-687E-46AB-B957-53E53FA96DA3}"/>
              </a:ext>
            </a:extLst>
          </p:cNvPr>
          <p:cNvSpPr/>
          <p:nvPr/>
        </p:nvSpPr>
        <p:spPr>
          <a:xfrm>
            <a:off x="8100392" y="5949280"/>
            <a:ext cx="720080" cy="648072"/>
          </a:xfrm>
          <a:prstGeom prst="rightArrow">
            <a:avLst/>
          </a:prstGeom>
          <a:solidFill>
            <a:schemeClr val="bg1">
              <a:lumMod val="40000"/>
              <a:lumOff val="60000"/>
            </a:schemeClr>
          </a:solidFill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34931" y="2018665"/>
            <a:ext cx="63907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FF00"/>
                </a:solidFill>
                <a:latin typeface="Constantia" pitchFamily="18" charset="0"/>
                <a:cs typeface="Times New Roman" pitchFamily="18" charset="0"/>
              </a:rPr>
              <a:t>Изба -</a:t>
            </a:r>
            <a:r>
              <a:rPr lang="ru-RU" sz="4000" b="1" i="1" dirty="0" err="1" smtClean="0">
                <a:solidFill>
                  <a:srgbClr val="FFFF00"/>
                </a:solidFill>
                <a:latin typeface="Constantia" pitchFamily="18" charset="0"/>
                <a:cs typeface="Times New Roman" pitchFamily="18" charset="0"/>
              </a:rPr>
              <a:t>непряха</a:t>
            </a:r>
            <a:endParaRPr lang="ru-RU" sz="4000" b="1" i="1" dirty="0">
              <a:solidFill>
                <a:srgbClr val="FFFF00"/>
              </a:solidFill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2090328" y="2726551"/>
            <a:ext cx="864096" cy="115212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6228184" y="2691503"/>
            <a:ext cx="864096" cy="115212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476431" y="4077072"/>
            <a:ext cx="2091889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Печь стоит налево от входа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724128" y="4077072"/>
            <a:ext cx="2091889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Печь стоит </a:t>
            </a:r>
            <a:r>
              <a:rPr lang="ru-RU" dirty="0" err="1"/>
              <a:t>с</a:t>
            </a:r>
            <a:r>
              <a:rPr lang="ru-RU" dirty="0" err="1" smtClean="0"/>
              <a:t>право</a:t>
            </a:r>
            <a:r>
              <a:rPr lang="ru-RU" dirty="0" smtClean="0"/>
              <a:t> </a:t>
            </a:r>
            <a:r>
              <a:rPr lang="ru-RU" dirty="0"/>
              <a:t>от входа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7" grpId="0" animBg="1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Другая 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FFFFF"/>
      </a:hlink>
      <a:folHlink>
        <a:srgbClr val="002060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4376</TotalTime>
  <Words>1005</Words>
  <Application>Microsoft Office PowerPoint</Application>
  <PresentationFormat>Экран (4:3)</PresentationFormat>
  <Paragraphs>207</Paragraphs>
  <Slides>55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65" baseType="lpstr">
      <vt:lpstr>Arial</vt:lpstr>
      <vt:lpstr>Calibri</vt:lpstr>
      <vt:lpstr>Calibri Light</vt:lpstr>
      <vt:lpstr>Constantia</vt:lpstr>
      <vt:lpstr>Monotype Corsiva</vt:lpstr>
      <vt:lpstr>Open Sans</vt:lpstr>
      <vt:lpstr>Roboto</vt:lpstr>
      <vt:lpstr>Tahoma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383</cp:revision>
  <dcterms:modified xsi:type="dcterms:W3CDTF">2023-11-05T07:04:45Z</dcterms:modified>
</cp:coreProperties>
</file>