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57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1CBD-5A81-4AE6-B690-73BF48E3A79C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9DDAE-8EFD-47A0-A5C4-BEA11C443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DDAE-8EFD-47A0-A5C4-BEA11C4434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way.office.com/QNaoVsAjjn7mD2Aj?ref=emai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391400" cy="205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Дистанционная  дополнительная общеобразовательная </a:t>
            </a:r>
            <a:r>
              <a:rPr lang="ru-RU" dirty="0" err="1" smtClean="0"/>
              <a:t>общеразвивающая</a:t>
            </a:r>
            <a:r>
              <a:rPr lang="ru-RU" dirty="0" smtClean="0"/>
              <a:t> программа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772400" cy="1295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Егоричева Ирина Валерьевна,</a:t>
            </a:r>
          </a:p>
          <a:p>
            <a:r>
              <a:rPr lang="ru-RU" dirty="0" smtClean="0"/>
              <a:t>Методист</a:t>
            </a:r>
          </a:p>
          <a:p>
            <a:r>
              <a:rPr lang="ru-RU" dirty="0" smtClean="0"/>
              <a:t>Педагог дополнительного образования</a:t>
            </a:r>
            <a:endParaRPr lang="ru-RU" dirty="0"/>
          </a:p>
        </p:txBody>
      </p:sp>
      <p:pic>
        <p:nvPicPr>
          <p:cNvPr id="1026" name="Picture 2" descr="C:\Users\Egoricheva\Desktop\ДДТ\Скрейтч\2000px-scratch_logo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6294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6777" r="755" b="3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200" y="3657600"/>
          <a:ext cx="5715000" cy="205740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u="none" strike="noStrike">
                          <a:solidFill>
                            <a:srgbClr val="424242"/>
                          </a:solidFill>
                          <a:latin typeface="Segoe UI Semilight"/>
                          <a:hlinkClick r:id="rId2"/>
                        </a:rPr>
                        <a:t>Программирование в "</a:t>
                      </a:r>
                      <a:r>
                        <a:rPr lang="en-US" u="none" strike="noStrike">
                          <a:solidFill>
                            <a:srgbClr val="424242"/>
                          </a:solidFill>
                          <a:latin typeface="Segoe UI Semilight"/>
                          <a:hlinkClick r:id="rId2"/>
                        </a:rPr>
                        <a:t>Scratch"</a:t>
                      </a:r>
                      <a:endParaRPr lang="en-US"/>
                    </a:p>
                  </a:txBody>
                  <a:tcPr marL="190500" marR="190500" marT="123825" marB="0">
                    <a:lnL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solidFill>
                            <a:srgbClr val="424242"/>
                          </a:solidFill>
                          <a:latin typeface="Segoe UI Regular"/>
                        </a:rPr>
                        <a:t>Что такое </a:t>
                      </a:r>
                      <a:r>
                        <a:rPr lang="en-US">
                          <a:solidFill>
                            <a:srgbClr val="424242"/>
                          </a:solidFill>
                          <a:latin typeface="Segoe UI Regular"/>
                        </a:rPr>
                        <a:t>Scratch?</a:t>
                      </a:r>
                      <a:endParaRPr lang="en-US"/>
                    </a:p>
                  </a:txBody>
                  <a:tcPr marL="190500" marR="190500" marT="123825" marB="0">
                    <a:lnL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u="none" strike="noStrike" dirty="0">
                          <a:solidFill>
                            <a:srgbClr val="FFFFFF"/>
                          </a:solidFill>
                          <a:latin typeface="Segoe UI Semilight"/>
                          <a:hlinkClick r:id="rId2"/>
                        </a:rPr>
                        <a:t>Перейти к документу </a:t>
                      </a:r>
                      <a:r>
                        <a:rPr lang="en-US" u="none" strike="noStrike" dirty="0">
                          <a:solidFill>
                            <a:srgbClr val="FFFFFF"/>
                          </a:solidFill>
                          <a:latin typeface="Segoe UI Semilight"/>
                          <a:hlinkClick r:id="rId2"/>
                        </a:rPr>
                        <a:t>Sway</a:t>
                      </a:r>
                      <a:endParaRPr lang="en-US" dirty="0"/>
                    </a:p>
                  </a:txBody>
                  <a:tcPr marL="190500" marR="190500" marT="28575" marB="28575" anchor="ctr">
                    <a:lnL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2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wus-www.sway-cdn.com/sway/v1.0/QNaoVsAjjn7mD2Aj/thumbnailImage?imageId=EXQIbOdx-XRU1l&amp;width=600&amp;height=180&amp;isPreview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5715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gikum-logo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667000"/>
            <a:ext cx="6769347" cy="18264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Приглашаем </a:t>
            </a:r>
            <a:r>
              <a:rPr lang="ru-RU" smtClean="0"/>
              <a:t>к сотрудничеству</a:t>
            </a:r>
            <a:endParaRPr lang="ru-RU"/>
          </a:p>
        </p:txBody>
      </p:sp>
      <p:pic>
        <p:nvPicPr>
          <p:cNvPr id="4" name="Содержимое 3" descr="s_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954982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образовательные технологии, реализуемые, в </a:t>
            </a:r>
          </a:p>
          <a:p>
            <a:pPr>
              <a:buNone/>
            </a:pPr>
            <a:r>
              <a:rPr lang="ru-RU" dirty="0" smtClean="0"/>
              <a:t>основном, с применением информационно-</a:t>
            </a:r>
          </a:p>
          <a:p>
            <a:pPr>
              <a:buNone/>
            </a:pPr>
            <a:r>
              <a:rPr lang="ru-RU" dirty="0" smtClean="0"/>
              <a:t>телекоммуникационных сетей при </a:t>
            </a:r>
          </a:p>
          <a:p>
            <a:pPr>
              <a:buNone/>
            </a:pPr>
            <a:r>
              <a:rPr lang="ru-RU" dirty="0" smtClean="0"/>
              <a:t>опосредованном (на расстоянии) </a:t>
            </a:r>
          </a:p>
          <a:p>
            <a:pPr>
              <a:buNone/>
            </a:pPr>
            <a:r>
              <a:rPr lang="ru-RU" dirty="0" smtClean="0"/>
              <a:t>взаимодействии обучающихся и </a:t>
            </a:r>
          </a:p>
          <a:p>
            <a:pPr>
              <a:buNone/>
            </a:pPr>
            <a:r>
              <a:rPr lang="ru-RU" dirty="0" smtClean="0"/>
              <a:t>педагогических работников (ст. 16 ФЗ от </a:t>
            </a:r>
          </a:p>
          <a:p>
            <a:pPr>
              <a:buNone/>
            </a:pPr>
            <a:r>
              <a:rPr lang="ru-RU" dirty="0" smtClean="0"/>
              <a:t>29.12.2012 №273 ФЗ (ред. От 21.07.2014) «Об </a:t>
            </a:r>
          </a:p>
          <a:p>
            <a:pPr>
              <a:buNone/>
            </a:pPr>
            <a:r>
              <a:rPr lang="ru-RU" dirty="0" smtClean="0"/>
              <a:t>образовании»).</a:t>
            </a:r>
            <a:endParaRPr lang="ru-RU" dirty="0"/>
          </a:p>
        </p:txBody>
      </p:sp>
      <p:pic>
        <p:nvPicPr>
          <p:cNvPr id="2050" name="Picture 2" descr="https://newvz.ru/wp-content/uploads/2015/10/%D0%94%D0%B8%D1%81%D1%82%D0%B0%D0%BD%D1%86%D0%B8%D0%BE%D0%BD%D0%BD%D0%BE%D0%B5-%D0%BE%D0%B1%D1%83%D1%87%D0%B5%D0%BD%D0%B8%D0%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953000"/>
            <a:ext cx="3366977" cy="173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дистанционного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предоставление различным социальным группам равных образовательных возможностей;</a:t>
            </a:r>
          </a:p>
          <a:p>
            <a:r>
              <a:rPr lang="ru-RU" dirty="0" smtClean="0"/>
              <a:t>повышение качественного уровня образования за счет более активного использования образовательного потенциала квалифицированных педагогов;</a:t>
            </a:r>
          </a:p>
          <a:p>
            <a:r>
              <a:rPr lang="ru-RU" dirty="0" smtClean="0"/>
              <a:t>получение дополнительного образования учащимися параллельно с их непосредственной учебной деятельностью;</a:t>
            </a:r>
          </a:p>
          <a:p>
            <a:r>
              <a:rPr lang="ru-RU" dirty="0" smtClean="0"/>
              <a:t>расширение образовательной среды, полное удовлетворение потребностей учащихся </a:t>
            </a:r>
          </a:p>
          <a:p>
            <a:pPr>
              <a:buNone/>
            </a:pPr>
            <a:r>
              <a:rPr lang="ru-RU" dirty="0" smtClean="0"/>
              <a:t>    в области образования.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binary-options-info.ru/wp-content/uploads/2017/02/15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4689"/>
            <a:ext cx="2019300" cy="221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дистанционных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4102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чат – занятия (с использованием чат – технологий);</a:t>
            </a:r>
          </a:p>
          <a:p>
            <a:r>
              <a:rPr lang="ru-RU" dirty="0" err="1" smtClean="0"/>
              <a:t>веб</a:t>
            </a:r>
            <a:r>
              <a:rPr lang="ru-RU" dirty="0" smtClean="0"/>
              <a:t> – занятия (дистанционные уроки, конференции, семинары, деловые игры, лабораторные работы,  практикумы и др. формы, проводимые с использованием  средств телекоммуникаций);</a:t>
            </a:r>
          </a:p>
          <a:p>
            <a:r>
              <a:rPr lang="ru-RU" dirty="0" smtClean="0"/>
              <a:t>телеконференция;</a:t>
            </a:r>
          </a:p>
          <a:p>
            <a:r>
              <a:rPr lang="ru-RU" dirty="0" smtClean="0"/>
              <a:t>почтовая рассылка учебно-методических материалов, видео- и </a:t>
            </a:r>
            <a:r>
              <a:rPr lang="ru-RU" dirty="0" err="1" smtClean="0"/>
              <a:t>аудиофайлов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://www.bcuni.eu/resimler/images/uzaktan-egiti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Дистанционного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гибкость (нет необходимости посещать занятия в виде лекций, семинаров, а можно работать в удобное время, в удобном месте);</a:t>
            </a:r>
          </a:p>
          <a:p>
            <a:r>
              <a:rPr lang="ru-RU" dirty="0" smtClean="0"/>
              <a:t>модульность (каждый отдельный курс создает целостное представление об определенной области знаний, позволяет из выбора независимых курсов- модулей формировать учебную программу, отвечающую индивидуальным или групповым потребностям);</a:t>
            </a:r>
          </a:p>
          <a:p>
            <a:r>
              <a:rPr lang="ru-RU" dirty="0" smtClean="0"/>
              <a:t>экономическая эффективность (эффективное использование учебных площадей, технических </a:t>
            </a:r>
          </a:p>
          <a:p>
            <a:pPr>
              <a:buNone/>
            </a:pPr>
            <a:r>
              <a:rPr lang="ru-RU" dirty="0" smtClean="0"/>
              <a:t>    средств, благодаря привлечению информационных </a:t>
            </a:r>
          </a:p>
          <a:p>
            <a:pPr>
              <a:buNone/>
            </a:pPr>
            <a:r>
              <a:rPr lang="ru-RU" dirty="0" smtClean="0"/>
              <a:t>    и телекоммуникационных технологий).</a:t>
            </a:r>
          </a:p>
          <a:p>
            <a:endParaRPr lang="ru-RU" dirty="0"/>
          </a:p>
        </p:txBody>
      </p:sp>
      <p:pic>
        <p:nvPicPr>
          <p:cNvPr id="18434" name="Picture 2" descr="https://gogetfunding.com/wp-content/uploads/2017/07/5265825/img/financial-gu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25" y="4343400"/>
            <a:ext cx="2746375" cy="2359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«Программирование в </a:t>
            </a:r>
            <a:r>
              <a:rPr lang="en-US" dirty="0" smtClean="0"/>
              <a:t>Scratch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1506" name="Picture 2" descr="C:\Users\Egoricheva\Desktop\ДДТ\Скрейтч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5029200" cy="50292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10200" y="2209800"/>
            <a:ext cx="3962400" cy="34131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Адресат программы:  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 11-18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 реализации: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     1,5 месяца (12 часов)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Egoricheva\Desktop\ДДТ\Скрейтч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34" y="914400"/>
            <a:ext cx="9076266" cy="5105399"/>
          </a:xfrm>
          <a:prstGeom prst="rect">
            <a:avLst/>
          </a:prstGeom>
          <a:noFill/>
        </p:spPr>
      </p:pic>
      <p:pic>
        <p:nvPicPr>
          <p:cNvPr id="22531" name="Picture 3" descr="C:\Users\Egoricheva\Desktop\ДДТ\Скрейтч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0133" y="914400"/>
            <a:ext cx="9364133" cy="5267324"/>
          </a:xfrm>
          <a:prstGeom prst="rect">
            <a:avLst/>
          </a:prstGeom>
          <a:noFill/>
        </p:spPr>
      </p:pic>
      <p:pic>
        <p:nvPicPr>
          <p:cNvPr id="22532" name="Picture 4" descr="C:\Users\Egoricheva\Desktop\ДДТ\Скрейтч\puan-sor-harf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771" y="228600"/>
            <a:ext cx="9199771" cy="6248400"/>
          </a:xfrm>
          <a:prstGeom prst="rect">
            <a:avLst/>
          </a:prstGeom>
          <a:noFill/>
        </p:spPr>
      </p:pic>
      <p:pic>
        <p:nvPicPr>
          <p:cNvPr id="22533" name="Picture 5" descr="C:\Users\Egoricheva\Desktop\ДДТ\Скрейтч\77684_html_m21c397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460740" cy="54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программы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82" t="31322" r="22549" b="9751"/>
          <a:stretch>
            <a:fillRect/>
          </a:stretch>
        </p:blipFill>
        <p:spPr bwMode="auto">
          <a:xfrm>
            <a:off x="762000" y="1371600"/>
            <a:ext cx="7924800" cy="523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279</Words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Дистанционная  дополнительная общеобразовательная общеразвивающая программа  </vt:lpstr>
      <vt:lpstr>Дистанционное обучение - </vt:lpstr>
      <vt:lpstr>Цели дистанционного обучения</vt:lpstr>
      <vt:lpstr>Формы дистанционных занятий</vt:lpstr>
      <vt:lpstr>Особенности Дистанционного обучения</vt:lpstr>
      <vt:lpstr>«Программирование в Scratch»</vt:lpstr>
      <vt:lpstr>Слайд 7</vt:lpstr>
      <vt:lpstr>Слайд 8</vt:lpstr>
      <vt:lpstr>Содержание программы</vt:lpstr>
      <vt:lpstr>Слайд 10</vt:lpstr>
      <vt:lpstr>Слайд 11</vt:lpstr>
      <vt:lpstr>Слайд 12</vt:lpstr>
      <vt:lpstr>Слайд 13</vt:lpstr>
      <vt:lpstr>Приглашаем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Egoricheva</dc:creator>
  <cp:lastModifiedBy>Egoricheva</cp:lastModifiedBy>
  <cp:revision>20</cp:revision>
  <dcterms:created xsi:type="dcterms:W3CDTF">2019-02-18T07:09:14Z</dcterms:created>
  <dcterms:modified xsi:type="dcterms:W3CDTF">2019-03-25T10:37:22Z</dcterms:modified>
</cp:coreProperties>
</file>